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256" r:id="rId5"/>
    <p:sldId id="258" r:id="rId6"/>
    <p:sldId id="257" r:id="rId7"/>
    <p:sldId id="424" r:id="rId8"/>
    <p:sldId id="410" r:id="rId9"/>
    <p:sldId id="421" r:id="rId10"/>
    <p:sldId id="425" r:id="rId11"/>
    <p:sldId id="418" r:id="rId12"/>
    <p:sldId id="422" r:id="rId13"/>
    <p:sldId id="416" r:id="rId14"/>
    <p:sldId id="417" r:id="rId15"/>
    <p:sldId id="419" r:id="rId16"/>
    <p:sldId id="426" r:id="rId17"/>
    <p:sldId id="264" r:id="rId18"/>
  </p:sldIdLst>
  <p:sldSz cx="12192000" cy="6858000"/>
  <p:notesSz cx="7102475" cy="93884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91" autoAdjust="0"/>
  </p:normalViewPr>
  <p:slideViewPr>
    <p:cSldViewPr snapToGrid="0">
      <p:cViewPr>
        <p:scale>
          <a:sx n="64" d="100"/>
          <a:sy n="64" d="100"/>
        </p:scale>
        <p:origin x="748" y="32"/>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50" d="100"/>
          <a:sy n="50" d="100"/>
        </p:scale>
        <p:origin x="2672"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0594C5-4210-4C0B-94C8-05EA2A2738E7}"/>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a:extLst>
              <a:ext uri="{FF2B5EF4-FFF2-40B4-BE49-F238E27FC236}">
                <a16:creationId xmlns:a16="http://schemas.microsoft.com/office/drawing/2014/main" id="{9A07B545-CB7B-485B-8848-24C5090D7CC2}"/>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FC23E10C-4735-4A0D-A76B-FFFBF4B6ED03}" type="datetimeFigureOut">
              <a:rPr lang="en-US" smtClean="0"/>
              <a:t>8/9/2022</a:t>
            </a:fld>
            <a:endParaRPr lang="en-US" dirty="0"/>
          </a:p>
        </p:txBody>
      </p:sp>
      <p:sp>
        <p:nvSpPr>
          <p:cNvPr id="4" name="Footer Placeholder 3">
            <a:extLst>
              <a:ext uri="{FF2B5EF4-FFF2-40B4-BE49-F238E27FC236}">
                <a16:creationId xmlns:a16="http://schemas.microsoft.com/office/drawing/2014/main" id="{DD9E7E0C-EC12-408D-80EA-659FD94A65AD}"/>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F952D70-4DD5-4630-8772-5085BDBF1D2C}"/>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D1D13D6A-DFDD-4B27-9F53-83C0CD9331E8}" type="slidenum">
              <a:rPr lang="en-US" smtClean="0"/>
              <a:t>‹#›</a:t>
            </a:fld>
            <a:endParaRPr lang="en-US" dirty="0"/>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noProof="0"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87735CDE-2E0B-4188-96E9-ADF9ACB826A9}" type="datetimeFigureOut">
              <a:rPr lang="en-US" noProof="0" smtClean="0"/>
              <a:t>8/9/2022</a:t>
            </a:fld>
            <a:endParaRPr lang="en-US" noProof="0"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noProof="0"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BA1D7B6F-E65C-42E7-86A5-0A01C6C95227}" type="slidenum">
              <a:rPr lang="en-US" noProof="0" smtClean="0"/>
              <a:t>‹#›</a:t>
            </a:fld>
            <a:endParaRPr lang="en-US" noProof="0" dirty="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1D7B6F-E65C-42E7-86A5-0A01C6C95227}" type="slidenum">
              <a:rPr lang="en-US" noProof="0" smtClean="0"/>
              <a:t>1</a:t>
            </a:fld>
            <a:endParaRPr lang="en-US" noProof="0" dirty="0"/>
          </a:p>
        </p:txBody>
      </p:sp>
    </p:spTree>
    <p:extLst>
      <p:ext uri="{BB962C8B-B14F-4D97-AF65-F5344CB8AC3E}">
        <p14:creationId xmlns:p14="http://schemas.microsoft.com/office/powerpoint/2010/main" val="1390882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1D7B6F-E65C-42E7-86A5-0A01C6C95227}" type="slidenum">
              <a:rPr lang="en-US" noProof="0" smtClean="0"/>
              <a:t>12</a:t>
            </a:fld>
            <a:endParaRPr lang="en-US" noProof="0" dirty="0"/>
          </a:p>
        </p:txBody>
      </p:sp>
    </p:spTree>
    <p:extLst>
      <p:ext uri="{BB962C8B-B14F-4D97-AF65-F5344CB8AC3E}">
        <p14:creationId xmlns:p14="http://schemas.microsoft.com/office/powerpoint/2010/main" val="1317901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1D7B6F-E65C-42E7-86A5-0A01C6C95227}" type="slidenum">
              <a:rPr lang="en-US" noProof="0" smtClean="0"/>
              <a:t>14</a:t>
            </a:fld>
            <a:endParaRPr lang="en-US" noProof="0" dirty="0"/>
          </a:p>
        </p:txBody>
      </p:sp>
    </p:spTree>
    <p:extLst>
      <p:ext uri="{BB962C8B-B14F-4D97-AF65-F5344CB8AC3E}">
        <p14:creationId xmlns:p14="http://schemas.microsoft.com/office/powerpoint/2010/main" val="3454518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1">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One problem we have as lid teachers is that we are not taught to teach academics effectively to special education students.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400" b="1" dirty="0">
                <a:effectLst/>
                <a:latin typeface="Calibri" panose="020F0502020204030204" pitchFamily="34" charset="0"/>
                <a:ea typeface="Calibri" panose="020F0502020204030204" pitchFamily="34" charset="0"/>
                <a:cs typeface="Times New Roman" panose="02020603050405020304" pitchFamily="18" charset="0"/>
              </a:rPr>
              <a:t>If we teach like regular ed teachers, then our students will not learn.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b="1" dirty="0">
                <a:effectLst/>
                <a:latin typeface="Calibri" panose="020F0502020204030204" pitchFamily="34" charset="0"/>
                <a:ea typeface="Calibri" panose="020F0502020204030204" pitchFamily="34" charset="0"/>
                <a:cs typeface="Times New Roman" panose="02020603050405020304" pitchFamily="18" charset="0"/>
              </a:rPr>
              <a:t>Our students learn differently so we MUST teach differently. Special Education MUST be SPECIAL!</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en-US" noProof="0" smtClean="0"/>
              <a:t>2</a:t>
            </a:fld>
            <a:endParaRPr lang="en-US" noProof="0" dirty="0"/>
          </a:p>
        </p:txBody>
      </p:sp>
    </p:spTree>
    <p:extLst>
      <p:ext uri="{BB962C8B-B14F-4D97-AF65-F5344CB8AC3E}">
        <p14:creationId xmlns:p14="http://schemas.microsoft.com/office/powerpoint/2010/main" val="1369040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2672" y="4518204"/>
            <a:ext cx="6417578" cy="3696712"/>
          </a:xfrm>
        </p:spPr>
        <p:txBody>
          <a:bodyPr/>
          <a:lstStyle/>
          <a:p>
            <a:pPr marR="0" lvl="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Hands-on Minds-on</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Provide Active Lessons. Nothing is worse than a bored student. </a:t>
            </a:r>
          </a:p>
          <a:p>
            <a:pPr marL="342900" marR="0" lvl="0" indent="-342900">
              <a:lnSpc>
                <a:spcPct val="107000"/>
              </a:lnSpc>
              <a:spcBef>
                <a:spcPts val="0"/>
              </a:spcBef>
              <a:spcAft>
                <a:spcPts val="0"/>
              </a:spcAft>
              <a:buFont typeface="+mj-lt"/>
              <a:buAutoNum type="arabicPeriod"/>
            </a:pPr>
            <a:r>
              <a:rPr lang="en-US" sz="1800" b="1" dirty="0">
                <a:effectLst/>
                <a:latin typeface="Calibri" panose="020F0502020204030204" pitchFamily="34" charset="0"/>
                <a:ea typeface="Calibri" panose="020F0502020204030204" pitchFamily="34" charset="0"/>
                <a:cs typeface="Times New Roman" panose="02020603050405020304" pitchFamily="18" charset="0"/>
              </a:rPr>
              <a:t>Use hands-on instruction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This isn’t coloring a page while others do work -How boring is that?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means the student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must see the lesson, hear the lesson and touch the lesson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What about Minds-on? </a:t>
            </a:r>
            <a:r>
              <a:rPr lang="en-US" sz="1800" dirty="0">
                <a:effectLst/>
                <a:latin typeface="Calibri" panose="020F0502020204030204" pitchFamily="34" charset="0"/>
                <a:ea typeface="Calibri" panose="020F0502020204030204" pitchFamily="34" charset="0"/>
                <a:cs typeface="Times New Roman" panose="02020603050405020304" pitchFamily="18" charset="0"/>
              </a:rPr>
              <a:t>Have you ever driven to work on a Saturday by mistake? Your brain was not engaged in what you were doing. Call students by name. I learned that most of my students did not know that “All of you! Meant every one of them.” So, if a student is not aware of what is going on, call his name. Get his mind going in your direction.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Most IMPORTANT: Teachers teach concepts, teacher assistants, aides, helpers -whatever- provide support and training or review. It is your responsibility to teach.</a:t>
            </a:r>
          </a:p>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en-US" noProof="0" smtClean="0"/>
              <a:t>3</a:t>
            </a:fld>
            <a:endParaRPr lang="en-US" noProof="0" dirty="0"/>
          </a:p>
        </p:txBody>
      </p:sp>
    </p:spTree>
    <p:extLst>
      <p:ext uri="{BB962C8B-B14F-4D97-AF65-F5344CB8AC3E}">
        <p14:creationId xmlns:p14="http://schemas.microsoft.com/office/powerpoint/2010/main" val="123066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fontAlgn="base">
              <a:buFont typeface="Arial" panose="020B0604020202020204" pitchFamily="34" charset="0"/>
              <a:buChar char="•"/>
            </a:pPr>
            <a:r>
              <a:rPr lang="en-US" sz="1400" b="1" dirty="0"/>
              <a:t>Concrete Representational Abstract (CRA) is a three-step instructional approach that has been found to be highly effective in teaching math concepts.  </a:t>
            </a:r>
          </a:p>
          <a:p>
            <a:pPr marL="285750" indent="-285750" fontAlgn="base">
              <a:buFont typeface="Arial" panose="020B0604020202020204" pitchFamily="34" charset="0"/>
              <a:buChar char="•"/>
            </a:pPr>
            <a:endParaRPr lang="en-US" sz="1400" b="1" dirty="0"/>
          </a:p>
          <a:p>
            <a:pPr marL="285750" indent="-285750" fontAlgn="base">
              <a:buFont typeface="Arial" panose="020B0604020202020204" pitchFamily="34" charset="0"/>
              <a:buChar char="•"/>
            </a:pPr>
            <a:r>
              <a:rPr lang="en-US" sz="1400" b="1" dirty="0"/>
              <a:t>The first step is the concrete stage.  It is known as the “doing” stage and involves physically manipulating objects. </a:t>
            </a:r>
          </a:p>
          <a:p>
            <a:pPr marL="285750" indent="-285750" fontAlgn="base">
              <a:buFont typeface="Arial" panose="020B0604020202020204" pitchFamily="34" charset="0"/>
              <a:buChar char="•"/>
            </a:pPr>
            <a:r>
              <a:rPr lang="en-US" sz="1400" b="1" dirty="0"/>
              <a:t> </a:t>
            </a:r>
          </a:p>
          <a:p>
            <a:pPr marL="285750" indent="-285750" fontAlgn="base">
              <a:buFont typeface="Arial" panose="020B0604020202020204" pitchFamily="34" charset="0"/>
              <a:buChar char="•"/>
            </a:pPr>
            <a:r>
              <a:rPr lang="en-US" sz="1400" b="1" dirty="0"/>
              <a:t>The representational (semi-concrete) stage comes next.  It is known as the “seeing” stage and involves using images to represent objects.  </a:t>
            </a:r>
          </a:p>
          <a:p>
            <a:pPr marL="285750" indent="-285750" fontAlgn="base">
              <a:buFont typeface="Arial" panose="020B0604020202020204" pitchFamily="34" charset="0"/>
              <a:buChar char="•"/>
            </a:pPr>
            <a:r>
              <a:rPr lang="en-US" sz="1400" b="1" dirty="0"/>
              <a:t>The final step in this approach is the abstract stage.  It is known as the “symbolic” stage and involves using only numbers, letters and symbols.  </a:t>
            </a:r>
          </a:p>
          <a:p>
            <a:pPr marL="285750" indent="-285750" fontAlgn="base">
              <a:buFont typeface="Arial" panose="020B0604020202020204" pitchFamily="34" charset="0"/>
              <a:buChar char="•"/>
            </a:pPr>
            <a:endParaRPr lang="en-US" sz="1400" b="1" dirty="0"/>
          </a:p>
          <a:p>
            <a:pPr marL="285750" indent="-285750" fontAlgn="base">
              <a:buFont typeface="Arial" panose="020B0604020202020204" pitchFamily="34" charset="0"/>
              <a:buChar char="•"/>
            </a:pPr>
            <a:r>
              <a:rPr lang="en-US" sz="1400" b="1" dirty="0"/>
              <a:t>CRA is a gradual systematic approach.  Each stage builds on to the previous stage and therefore must be taught in sequence.  This approach is most used in elementary grades,  but should also be used in some middle and high school classrooms with low level students.</a:t>
            </a:r>
          </a:p>
        </p:txBody>
      </p:sp>
      <p:sp>
        <p:nvSpPr>
          <p:cNvPr id="4" name="Slide Number Placeholder 3"/>
          <p:cNvSpPr>
            <a:spLocks noGrp="1"/>
          </p:cNvSpPr>
          <p:nvPr>
            <p:ph type="sldNum" sz="quarter" idx="10"/>
          </p:nvPr>
        </p:nvSpPr>
        <p:spPr/>
        <p:txBody>
          <a:bodyPr/>
          <a:lstStyle/>
          <a:p>
            <a:fld id="{093784A3-40D8-48F6-BE9C-B857E15F681B}" type="slidenum">
              <a:rPr lang="ko-KR" altLang="en-US" smtClean="0"/>
              <a:t>5</a:t>
            </a:fld>
            <a:endParaRPr lang="ko-KR" altLang="en-US"/>
          </a:p>
        </p:txBody>
      </p:sp>
    </p:spTree>
    <p:extLst>
      <p:ext uri="{BB962C8B-B14F-4D97-AF65-F5344CB8AC3E}">
        <p14:creationId xmlns:p14="http://schemas.microsoft.com/office/powerpoint/2010/main" val="976997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1D7B6F-E65C-42E7-86A5-0A01C6C95227}" type="slidenum">
              <a:rPr lang="en-US" noProof="0" smtClean="0"/>
              <a:t>6</a:t>
            </a:fld>
            <a:endParaRPr lang="en-US" noProof="0" dirty="0"/>
          </a:p>
        </p:txBody>
      </p:sp>
    </p:spTree>
    <p:extLst>
      <p:ext uri="{BB962C8B-B14F-4D97-AF65-F5344CB8AC3E}">
        <p14:creationId xmlns:p14="http://schemas.microsoft.com/office/powerpoint/2010/main" val="309718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The Materials Mats have always been the core of the lessons. </a:t>
            </a:r>
          </a:p>
          <a:p>
            <a:endParaRPr lang="en-US" sz="1200" b="1" dirty="0"/>
          </a:p>
          <a:p>
            <a:r>
              <a:rPr lang="en-US" sz="1200" b="1" dirty="0"/>
              <a:t>There are enough materials to help the teacher learn how to teach using the methods described. With many of my students using the mats in different ways was enough for them to generalize the skill with other materials. </a:t>
            </a:r>
          </a:p>
          <a:p>
            <a:endParaRPr lang="en-US" sz="1200" b="1" dirty="0"/>
          </a:p>
          <a:p>
            <a:r>
              <a:rPr lang="en-US" sz="1200" b="1" dirty="0"/>
              <a:t>The Mats are no worksheets and are not to be used as independent work until the student knows how to do the skill.</a:t>
            </a:r>
            <a:endParaRPr lang="en-US" dirty="0"/>
          </a:p>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en-US" noProof="0" smtClean="0"/>
              <a:t>8</a:t>
            </a:fld>
            <a:endParaRPr lang="en-US" noProof="0" dirty="0"/>
          </a:p>
        </p:txBody>
      </p:sp>
    </p:spTree>
    <p:extLst>
      <p:ext uri="{BB962C8B-B14F-4D97-AF65-F5344CB8AC3E}">
        <p14:creationId xmlns:p14="http://schemas.microsoft.com/office/powerpoint/2010/main" val="343031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45284" y="4518204"/>
            <a:ext cx="5729681" cy="3696712"/>
          </a:xfrm>
        </p:spPr>
        <p:txBody>
          <a:bodyPr/>
          <a:lstStyle/>
          <a:p>
            <a:r>
              <a:rPr lang="en-US" sz="1400" b="1" dirty="0"/>
              <a:t>Do not teach a skill before it is taught in regular education. If a student can do that skill, he needs to be in regular ed.</a:t>
            </a:r>
          </a:p>
          <a:p>
            <a:r>
              <a:rPr lang="en-US" sz="1400" b="1" dirty="0"/>
              <a:t>The white area shows the grades that a skill should be taught. Now the next colored area shows the grades tested..</a:t>
            </a:r>
          </a:p>
          <a:p>
            <a:pPr marL="342900" indent="-342900">
              <a:buFont typeface="+mj-lt"/>
              <a:buAutoNum type="arabicPeriod"/>
            </a:pPr>
            <a:r>
              <a:rPr lang="en-US" sz="1400" b="1" dirty="0"/>
              <a:t>This slide shows what it would look like marked up. </a:t>
            </a:r>
          </a:p>
          <a:p>
            <a:pPr marL="342900" indent="-342900">
              <a:buFont typeface="+mj-lt"/>
              <a:buAutoNum type="arabicPeriod"/>
            </a:pPr>
            <a:r>
              <a:rPr lang="en-US" sz="1400" b="1" dirty="0"/>
              <a:t>One teacher needs to always use one color. Black, Blue, Red, Purple then back to black so that a new teacher can easily see how long it has taken for a student to learn a skill.</a:t>
            </a:r>
          </a:p>
          <a:p>
            <a:pPr marL="342900" indent="-342900">
              <a:buFont typeface="+mj-lt"/>
              <a:buAutoNum type="arabicPeriod"/>
            </a:pPr>
            <a:r>
              <a:rPr lang="en-US" sz="1400" b="1" dirty="0"/>
              <a:t>Determine what the student can do then mark it with an M for Mastered</a:t>
            </a:r>
          </a:p>
          <a:p>
            <a:pPr marL="342900" indent="-342900">
              <a:buFont typeface="+mj-lt"/>
              <a:buAutoNum type="arabicPeriod"/>
            </a:pPr>
            <a:r>
              <a:rPr lang="en-US" sz="1400" b="1" dirty="0"/>
              <a:t>Determine what the student will work on next. Mark with a W for Working</a:t>
            </a:r>
          </a:p>
          <a:p>
            <a:pPr marL="342900" indent="-342900">
              <a:buFont typeface="+mj-lt"/>
              <a:buAutoNum type="arabicPeriod"/>
            </a:pPr>
            <a:r>
              <a:rPr lang="en-US" sz="1400" b="1" dirty="0"/>
              <a:t>Mark an R for Regressed if a student cannot do a Mastered Task after a break</a:t>
            </a:r>
          </a:p>
          <a:p>
            <a:pPr marL="342900" indent="-342900">
              <a:buFont typeface="+mj-lt"/>
              <a:buAutoNum type="arabicPeriod"/>
            </a:pPr>
            <a:r>
              <a:rPr lang="en-US" sz="1400" b="1" dirty="0"/>
              <a:t>Mark a D for  discontinued or deleted  if a student cannot master a skill.</a:t>
            </a:r>
          </a:p>
          <a:p>
            <a:pPr marL="808747" lvl="1" indent="-342900">
              <a:buFont typeface="+mj-lt"/>
              <a:buAutoNum type="arabicPeriod"/>
            </a:pPr>
            <a:r>
              <a:rPr lang="en-US" sz="1400" b="1" dirty="0"/>
              <a:t>Non-Verbal can’t do consonant sounds</a:t>
            </a:r>
          </a:p>
          <a:p>
            <a:pPr marL="808747" lvl="1" indent="-342900">
              <a:buFont typeface="+mj-lt"/>
              <a:buAutoNum type="arabicPeriod"/>
            </a:pPr>
            <a:r>
              <a:rPr lang="en-US" sz="1400" b="1" dirty="0"/>
              <a:t>Has not arms  can’t stack blocks</a:t>
            </a:r>
          </a:p>
          <a:p>
            <a:pPr marL="808747" lvl="1" indent="-342900">
              <a:buFont typeface="+mj-lt"/>
              <a:buAutoNum type="arabicPeriod"/>
            </a:pPr>
            <a:r>
              <a:rPr lang="en-US" sz="1400" b="1" dirty="0"/>
              <a:t>Blind so can’t Read unless you teach braille</a:t>
            </a:r>
          </a:p>
          <a:p>
            <a:pPr marL="808747" lvl="1" indent="-342900">
              <a:buFont typeface="+mj-lt"/>
              <a:buAutoNum type="arabicPeriod"/>
            </a:pPr>
            <a:r>
              <a:rPr lang="en-US" sz="1400" b="1" dirty="0"/>
              <a:t>Shakes violently so cannot scoop or measure but can identify measures.</a:t>
            </a:r>
          </a:p>
        </p:txBody>
      </p:sp>
      <p:sp>
        <p:nvSpPr>
          <p:cNvPr id="4" name="Slide Number Placeholder 3"/>
          <p:cNvSpPr>
            <a:spLocks noGrp="1"/>
          </p:cNvSpPr>
          <p:nvPr>
            <p:ph type="sldNum" sz="quarter" idx="5"/>
          </p:nvPr>
        </p:nvSpPr>
        <p:spPr/>
        <p:txBody>
          <a:bodyPr/>
          <a:lstStyle/>
          <a:p>
            <a:fld id="{BA1D7B6F-E65C-42E7-86A5-0A01C6C95227}" type="slidenum">
              <a:rPr lang="en-US" noProof="0" smtClean="0"/>
              <a:t>9</a:t>
            </a:fld>
            <a:endParaRPr lang="en-US" noProof="0" dirty="0"/>
          </a:p>
        </p:txBody>
      </p:sp>
    </p:spTree>
    <p:extLst>
      <p:ext uri="{BB962C8B-B14F-4D97-AF65-F5344CB8AC3E}">
        <p14:creationId xmlns:p14="http://schemas.microsoft.com/office/powerpoint/2010/main" val="1061054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I wrote the first STAAR-Alt Helper in 2012 to go with TAKS Alt.</a:t>
            </a:r>
          </a:p>
          <a:p>
            <a:r>
              <a:rPr lang="en-US" sz="1400" b="1" dirty="0"/>
              <a:t>Then revised it in 2015 to fit STAAR-Alt 2</a:t>
            </a:r>
          </a:p>
          <a:p>
            <a:r>
              <a:rPr lang="en-US" sz="1400" b="1" dirty="0"/>
              <a:t>I spent the 2 years of COVID writing SpEd Helper Aligned to answer teachers most important questions.</a:t>
            </a:r>
          </a:p>
          <a:p>
            <a:r>
              <a:rPr lang="en-US" sz="1400" b="1" dirty="0"/>
              <a:t>	What do I teach and Where do I start.</a:t>
            </a:r>
          </a:p>
          <a:p>
            <a:r>
              <a:rPr lang="en-US" sz="1400" b="1" dirty="0"/>
              <a:t>The Alignment at the front of each topic, ELAR, Math, Science and Social Studies looks like this.</a:t>
            </a:r>
          </a:p>
          <a:p>
            <a:r>
              <a:rPr lang="en-US" sz="1400" b="1" dirty="0"/>
              <a:t>It will show the Regular Ed grade level</a:t>
            </a:r>
          </a:p>
          <a:p>
            <a:r>
              <a:rPr lang="en-US" sz="1400" b="1" dirty="0"/>
              <a:t>The regular ed TEK </a:t>
            </a:r>
          </a:p>
          <a:p>
            <a:r>
              <a:rPr lang="en-US" sz="1400" b="1" dirty="0"/>
              <a:t>The Special Education TEK and/or grade level tested.</a:t>
            </a:r>
          </a:p>
          <a:p>
            <a:r>
              <a:rPr lang="en-US" sz="1400" b="1" dirty="0"/>
              <a:t>And it shows the exact wording of the TEK and Prerequisite skill to match it.</a:t>
            </a:r>
          </a:p>
          <a:p>
            <a:r>
              <a:rPr lang="en-US" sz="1400" b="1" dirty="0"/>
              <a:t>ELAR has up to some 5</a:t>
            </a:r>
            <a:r>
              <a:rPr lang="en-US" sz="1400" b="1" baseline="30000" dirty="0"/>
              <a:t>th</a:t>
            </a:r>
            <a:r>
              <a:rPr lang="en-US" sz="1400" b="1" dirty="0"/>
              <a:t> grade TEKS</a:t>
            </a:r>
          </a:p>
          <a:p>
            <a:endParaRPr lang="en-US" sz="1400" b="1" dirty="0"/>
          </a:p>
          <a:p>
            <a:r>
              <a:rPr lang="en-US" sz="1400" b="1" dirty="0"/>
              <a:t>Eventually, the TEK numbers will change but these skills will never change. They are the basic skills in the order they should</a:t>
            </a:r>
          </a:p>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en-US" noProof="0" smtClean="0"/>
              <a:t>10</a:t>
            </a:fld>
            <a:endParaRPr lang="en-US" noProof="0" dirty="0"/>
          </a:p>
        </p:txBody>
      </p:sp>
    </p:spTree>
    <p:extLst>
      <p:ext uri="{BB962C8B-B14F-4D97-AF65-F5344CB8AC3E}">
        <p14:creationId xmlns:p14="http://schemas.microsoft.com/office/powerpoint/2010/main" val="240221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81980" cy="4332181"/>
          </a:xfrm>
        </p:spPr>
        <p:txBody>
          <a:bodyPr/>
          <a:lstStyle/>
          <a:p>
            <a:r>
              <a:rPr lang="en-US" sz="1400" b="1" dirty="0"/>
              <a:t>Most Lesson Plans have the same parts and the same format.</a:t>
            </a:r>
          </a:p>
          <a:p>
            <a:r>
              <a:rPr lang="en-US" sz="1400" b="1" dirty="0"/>
              <a:t>You can see that they have the </a:t>
            </a:r>
            <a:r>
              <a:rPr lang="en-US" sz="1400" b="1" dirty="0" err="1"/>
              <a:t>RegEd</a:t>
            </a:r>
            <a:r>
              <a:rPr lang="en-US" sz="1400" b="1" dirty="0"/>
              <a:t> TEK, SpEd TEK, Objective and Materials list or links. The Activities and Instructions are specific to hands-on teaching. Cindy’s Notes which are personal information that I think will help. Often, the definition of words and how the lesson can go wrong, usual it is User Error (MINE). Then there is Differentiation for 3 types of students and how you might teach them differently.</a:t>
            </a:r>
          </a:p>
          <a:p>
            <a:endParaRPr lang="en-US" sz="1400" b="1" dirty="0"/>
          </a:p>
          <a:p>
            <a:r>
              <a:rPr lang="en-US" sz="1400" b="1" dirty="0"/>
              <a:t>I kept all my materials in File folder “Games” with the lesson plan on the outside. I used lots of Velcro and card stock but it was worth it. After a few years, we could start teaching day one. </a:t>
            </a:r>
          </a:p>
          <a:p>
            <a:endParaRPr lang="en-US" sz="1400" b="1" dirty="0"/>
          </a:p>
          <a:p>
            <a:r>
              <a:rPr lang="en-US" sz="1400" b="1" dirty="0"/>
              <a:t>Then, there are the activities and links. I hate to say it but some of the links have become pay or do not exist. Everything goes away sometime.</a:t>
            </a:r>
          </a:p>
          <a:p>
            <a:r>
              <a:rPr lang="en-US" sz="1400" b="1" dirty="0"/>
              <a:t>There is a section that shows how you can differentiate for the different levels of student ability. </a:t>
            </a:r>
          </a:p>
          <a:p>
            <a:r>
              <a:rPr lang="en-US" sz="1400" b="1" dirty="0"/>
              <a:t>As teachers we differentiate all the time. But we are supposed to have how we will do it on our lesson plans. </a:t>
            </a:r>
          </a:p>
          <a:p>
            <a:pPr marL="139754">
              <a:lnSpc>
                <a:spcPct val="115000"/>
              </a:lnSpc>
              <a:spcBef>
                <a:spcPts val="311"/>
              </a:spcBef>
            </a:pPr>
            <a:r>
              <a:rPr lang="en-US" sz="14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ELAR</a:t>
            </a:r>
            <a:r>
              <a:rPr lang="en-US" sz="1400" b="1" spc="5" dirty="0">
                <a:solidFill>
                  <a:srgbClr val="333333"/>
                </a:solidFill>
                <a:latin typeface="Arial" panose="020B0604020202020204" pitchFamily="34" charset="0"/>
                <a:ea typeface="Arial" panose="020B0604020202020204" pitchFamily="34" charset="0"/>
                <a:cs typeface="Times New Roman" panose="02020603050405020304" pitchFamily="18" charset="0"/>
              </a:rPr>
              <a:t>  	80 Lesson Plans, 	</a:t>
            </a:r>
            <a:r>
              <a:rPr lang="en-US" sz="14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Math	</a:t>
            </a:r>
            <a:r>
              <a:rPr lang="en-US" sz="1400" b="1" spc="5" dirty="0">
                <a:solidFill>
                  <a:srgbClr val="333333"/>
                </a:solidFill>
                <a:latin typeface="Arial" panose="020B0604020202020204" pitchFamily="34" charset="0"/>
                <a:ea typeface="Arial" panose="020B0604020202020204" pitchFamily="34" charset="0"/>
                <a:cs typeface="Times New Roman" panose="02020603050405020304" pitchFamily="18" charset="0"/>
              </a:rPr>
              <a:t>130 Lesson Plans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139754">
              <a:lnSpc>
                <a:spcPct val="115000"/>
              </a:lnSpc>
              <a:spcBef>
                <a:spcPts val="311"/>
              </a:spcBef>
            </a:pPr>
            <a:r>
              <a:rPr lang="en-US" sz="14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Science	  </a:t>
            </a:r>
            <a:r>
              <a:rPr lang="en-US" sz="1400" b="1" spc="5" dirty="0">
                <a:solidFill>
                  <a:srgbClr val="333333"/>
                </a:solidFill>
                <a:latin typeface="Arial" panose="020B0604020202020204" pitchFamily="34" charset="0"/>
                <a:ea typeface="Arial" panose="020B0604020202020204" pitchFamily="34" charset="0"/>
                <a:cs typeface="Times New Roman" panose="02020603050405020304" pitchFamily="18" charset="0"/>
              </a:rPr>
              <a:t>74 Lesson Plans	</a:t>
            </a:r>
            <a:r>
              <a:rPr lang="en-US" sz="14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Social Studies </a:t>
            </a:r>
            <a:r>
              <a:rPr lang="en-US" sz="1400" b="1" spc="5" dirty="0">
                <a:solidFill>
                  <a:srgbClr val="333333"/>
                </a:solidFill>
                <a:latin typeface="Arial" panose="020B0604020202020204" pitchFamily="34" charset="0"/>
                <a:ea typeface="Arial" panose="020B0604020202020204" pitchFamily="34" charset="0"/>
                <a:cs typeface="Times New Roman" panose="02020603050405020304" pitchFamily="18" charset="0"/>
              </a:rPr>
              <a:t>52 Lesson Plans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en-US" noProof="0" smtClean="0"/>
              <a:t>11</a:t>
            </a:fld>
            <a:endParaRPr lang="en-US" noProof="0" dirty="0"/>
          </a:p>
        </p:txBody>
      </p:sp>
    </p:spTree>
    <p:extLst>
      <p:ext uri="{BB962C8B-B14F-4D97-AF65-F5344CB8AC3E}">
        <p14:creationId xmlns:p14="http://schemas.microsoft.com/office/powerpoint/2010/main" val="42679955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8126323" y="5127866"/>
            <a:ext cx="3963590" cy="858767"/>
          </a:xfrm>
        </p:spPr>
        <p:txBody>
          <a:bodyPr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a:t>
            </a:r>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7262451" y="2726139"/>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9571721" y="580664"/>
            <a:ext cx="1391775" cy="858837"/>
          </a:xfrm>
        </p:spPr>
        <p:txBody>
          <a:bodyPr>
            <a:normAutofit/>
          </a:bodyPr>
          <a:lstStyle>
            <a:lvl1pPr marL="0" indent="0" algn="ctr">
              <a:buNone/>
              <a:defRPr sz="260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3771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id="{B00A1772-2B8D-4677-8511-3E067F67A72F}"/>
              </a:ext>
            </a:extLst>
          </p:cNvPr>
          <p:cNvGrpSpPr/>
          <p:nvPr userDrawn="1"/>
        </p:nvGrpSpPr>
        <p:grpSpPr>
          <a:xfrm>
            <a:off x="6678503" y="1430186"/>
            <a:ext cx="5526208" cy="2613848"/>
            <a:chOff x="6678503" y="665690"/>
            <a:chExt cx="5526208" cy="2613848"/>
          </a:xfrm>
        </p:grpSpPr>
        <p:sp>
          <p:nvSpPr>
            <p:cNvPr id="42" name="Freeform: Shape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endParaRPr lang="en-US" noProof="0" dirty="0"/>
            </a:p>
          </p:txBody>
        </p:sp>
      </p:grpSp>
      <p:sp>
        <p:nvSpPr>
          <p:cNvPr id="14" name="Freeform: Shape 13">
            <a:extLst>
              <a:ext uri="{FF2B5EF4-FFF2-40B4-BE49-F238E27FC236}">
                <a16:creationId xmlns:a16="http://schemas.microsoft.com/office/drawing/2014/main"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endParaRPr lang="en-US" noProof="0" dirty="0"/>
          </a:p>
        </p:txBody>
      </p:sp>
      <p:sp>
        <p:nvSpPr>
          <p:cNvPr id="12" name="Freeform: Shape 11">
            <a:extLst>
              <a:ext uri="{FF2B5EF4-FFF2-40B4-BE49-F238E27FC236}">
                <a16:creationId xmlns:a16="http://schemas.microsoft.com/office/drawing/2014/main"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endParaRPr lang="en-US" noProof="0" dirty="0"/>
          </a:p>
        </p:txBody>
      </p:sp>
      <p:sp>
        <p:nvSpPr>
          <p:cNvPr id="15" name="Freeform: Shape 14">
            <a:extLst>
              <a:ext uri="{FF2B5EF4-FFF2-40B4-BE49-F238E27FC236}">
                <a16:creationId xmlns:a16="http://schemas.microsoft.com/office/drawing/2014/main"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endParaRPr lang="en-US" noProof="0" dirty="0"/>
          </a:p>
        </p:txBody>
      </p:sp>
      <p:sp>
        <p:nvSpPr>
          <p:cNvPr id="21" name="Title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7388594" y="2045086"/>
            <a:ext cx="4821219" cy="1325563"/>
          </a:xfrm>
        </p:spPr>
        <p:txBody>
          <a:bodyPr>
            <a:normAutofit/>
          </a:bodyPr>
          <a:lstStyle>
            <a:lvl1pPr algn="ctr">
              <a:defRPr sz="5500">
                <a:solidFill>
                  <a:schemeClr val="bg1"/>
                </a:solidFill>
              </a:defRPr>
            </a:lvl1pPr>
          </a:lstStyle>
          <a:p>
            <a:r>
              <a:rPr lang="en-US" noProof="0"/>
              <a:t>Thank You!</a:t>
            </a:r>
          </a:p>
        </p:txBody>
      </p:sp>
      <p:grpSp>
        <p:nvGrpSpPr>
          <p:cNvPr id="23" name="Graphic 21">
            <a:extLst>
              <a:ext uri="{FF2B5EF4-FFF2-40B4-BE49-F238E27FC236}">
                <a16:creationId xmlns:a16="http://schemas.microsoft.com/office/drawing/2014/main" id="{D5BA1DFF-80CB-48BB-B37F-4E2BCFC360C5}"/>
              </a:ext>
            </a:extLst>
          </p:cNvPr>
          <p:cNvGrpSpPr/>
          <p:nvPr/>
        </p:nvGrpSpPr>
        <p:grpSpPr>
          <a:xfrm>
            <a:off x="-12667" y="718133"/>
            <a:ext cx="6444343" cy="6146228"/>
            <a:chOff x="-12667" y="718133"/>
            <a:chExt cx="6444343" cy="6146228"/>
          </a:xfrm>
        </p:grpSpPr>
        <p:sp>
          <p:nvSpPr>
            <p:cNvPr id="24" name="Freeform: Shape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endParaRPr lang="en-US" noProof="0" dirty="0"/>
            </a:p>
          </p:txBody>
        </p:sp>
      </p:grpSp>
      <p:sp>
        <p:nvSpPr>
          <p:cNvPr id="30" name="Picture Placeholder 28">
            <a:extLst>
              <a:ext uri="{FF2B5EF4-FFF2-40B4-BE49-F238E27FC236}">
                <a16:creationId xmlns:a16="http://schemas.microsoft.com/office/drawing/2014/main"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5" name="Text Placeholder 34">
            <a:extLst>
              <a:ext uri="{FF2B5EF4-FFF2-40B4-BE49-F238E27FC236}">
                <a16:creationId xmlns:a16="http://schemas.microsoft.com/office/drawing/2014/main" id="{D53A16E5-EEB1-409A-9BF4-71F08DF7BF95}"/>
              </a:ext>
            </a:extLst>
          </p:cNvPr>
          <p:cNvSpPr>
            <a:spLocks noGrp="1"/>
          </p:cNvSpPr>
          <p:nvPr>
            <p:ph type="body" sz="quarter" idx="14"/>
          </p:nvPr>
        </p:nvSpPr>
        <p:spPr>
          <a:xfrm rot="720000">
            <a:off x="8526498" y="4052877"/>
            <a:ext cx="3689627" cy="642938"/>
          </a:xfrm>
        </p:spPr>
        <p:txBody>
          <a:bodyPr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noProof="0"/>
              <a:t>Click to edit Master text styles</a:t>
            </a:r>
          </a:p>
        </p:txBody>
      </p:sp>
    </p:spTree>
    <p:extLst>
      <p:ext uri="{BB962C8B-B14F-4D97-AF65-F5344CB8AC3E}">
        <p14:creationId xmlns:p14="http://schemas.microsoft.com/office/powerpoint/2010/main" val="225617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630442" y="2818995"/>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7075878" y="2826510"/>
            <a:ext cx="4975641" cy="1655762"/>
          </a:xfrm>
        </p:spPr>
        <p:txBody>
          <a:bodyPr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65570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3961075" y="3345999"/>
            <a:ext cx="7319700" cy="1500187"/>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18046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911225" y="1825625"/>
            <a:ext cx="10442575"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144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838200" y="1825625"/>
            <a:ext cx="5181600" cy="397608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6172200" y="1825625"/>
            <a:ext cx="5181600" cy="397608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366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839788" y="1942689"/>
            <a:ext cx="5157787"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839788" y="2638097"/>
            <a:ext cx="5157787" cy="318463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6172200" y="1942689"/>
            <a:ext cx="5183188"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6172200" y="2638097"/>
            <a:ext cx="5183188" cy="318463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1523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5180012" y="1347788"/>
            <a:ext cx="6172200" cy="43305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839788" y="2806262"/>
            <a:ext cx="3932237"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857494" y="721373"/>
            <a:ext cx="3918639"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9980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5183188" y="1347788"/>
            <a:ext cx="6172200" cy="43305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839788" y="2603601"/>
            <a:ext cx="3932237" cy="3074726"/>
          </a:xfrm>
          <a:gradFill>
            <a:gsLst>
              <a:gs pos="0">
                <a:schemeClr val="tx2"/>
              </a:gs>
              <a:gs pos="100000">
                <a:schemeClr val="tx1"/>
              </a:gs>
            </a:gsLst>
            <a:lin ang="10800000" scaled="1"/>
          </a:gradFill>
        </p:spPr>
        <p:txBody>
          <a:bodyPr lIns="27432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857652" y="725128"/>
            <a:ext cx="3833278"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98724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Tree>
    <p:extLst>
      <p:ext uri="{BB962C8B-B14F-4D97-AF65-F5344CB8AC3E}">
        <p14:creationId xmlns:p14="http://schemas.microsoft.com/office/powerpoint/2010/main" val="22402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DA29EA0-54CE-44CE-A619-B63EB6AA2D12}"/>
              </a:ext>
            </a:extLst>
          </p:cNvPr>
          <p:cNvSpPr>
            <a:spLocks noGrp="1"/>
          </p:cNvSpPr>
          <p:nvPr>
            <p:ph type="body" sz="quarter" idx="13"/>
          </p:nvPr>
        </p:nvSpPr>
        <p:spPr>
          <a:xfrm>
            <a:off x="1444441" y="2373246"/>
            <a:ext cx="9303119" cy="2111508"/>
          </a:xfrm>
        </p:spPr>
        <p:txBody>
          <a:bodyPr anchor="ctr">
            <a:normAutofit/>
          </a:bodyPr>
          <a:lstStyle>
            <a:lvl1pPr marL="0" indent="0" algn="ctr">
              <a:buNone/>
              <a:defRPr sz="6000"/>
            </a:lvl1pPr>
            <a:lvl2pPr marL="457200" indent="0">
              <a:buNone/>
              <a:defRPr/>
            </a:lvl2pPr>
          </a:lstStyle>
          <a:p>
            <a:pPr lvl="0"/>
            <a:r>
              <a:rPr lang="en-US" noProof="0"/>
              <a:t>Click to edit Master text styles</a:t>
            </a:r>
          </a:p>
        </p:txBody>
      </p:sp>
    </p:spTree>
    <p:extLst>
      <p:ext uri="{BB962C8B-B14F-4D97-AF65-F5344CB8AC3E}">
        <p14:creationId xmlns:p14="http://schemas.microsoft.com/office/powerpoint/2010/main" val="122552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36520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2922855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1"/>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noProof="0" dirty="0"/>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711200" y="1896003"/>
            <a:ext cx="528638" cy="1092200"/>
          </a:xfrm>
        </p:spPr>
        <p:txBody>
          <a:bodyPr>
            <a:normAutofit/>
          </a:bodyPr>
          <a:lstStyle>
            <a:lvl1pPr marL="0" indent="0">
              <a:buNone/>
              <a:defRPr sz="700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1185863" y="2088090"/>
            <a:ext cx="3103110" cy="800100"/>
          </a:xfrm>
        </p:spPr>
        <p:txBody>
          <a:bodyPr>
            <a:normAutofit/>
          </a:bodyPr>
          <a:lstStyle>
            <a:lvl1pPr marL="0" indent="0">
              <a:buNone/>
              <a:defRPr sz="2500" b="1">
                <a:solidFill>
                  <a:schemeClr val="tx2"/>
                </a:solidFill>
                <a:latin typeface="+mj-lt"/>
              </a:defRPr>
            </a:lvl1pPr>
          </a:lstStyle>
          <a:p>
            <a:pPr lvl="0"/>
            <a:r>
              <a:rPr lang="en-US" noProof="0"/>
              <a:t>Click to 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4804600" y="1896003"/>
            <a:ext cx="528638" cy="1092200"/>
          </a:xfrm>
        </p:spPr>
        <p:txBody>
          <a:bodyPr>
            <a:normAutofit/>
          </a:bodyPr>
          <a:lstStyle>
            <a:lvl1pPr marL="0" indent="0">
              <a:buNone/>
              <a:defRPr sz="700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5349603" y="2088090"/>
            <a:ext cx="2243918" cy="800100"/>
          </a:xfrm>
        </p:spPr>
        <p:txBody>
          <a:bodyPr>
            <a:normAutofit/>
          </a:bodyPr>
          <a:lstStyle>
            <a:lvl1pPr marL="0" indent="0">
              <a:buNone/>
              <a:defRPr sz="2500" b="1">
                <a:solidFill>
                  <a:schemeClr val="tx2"/>
                </a:solidFill>
                <a:latin typeface="+mj-lt"/>
              </a:defRPr>
            </a:lvl1pPr>
          </a:lstStyle>
          <a:p>
            <a:pPr lvl="0"/>
            <a:r>
              <a:rPr lang="en-US" noProof="0"/>
              <a:t>Click to 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7890713" y="1913782"/>
            <a:ext cx="528638" cy="1092200"/>
          </a:xfrm>
        </p:spPr>
        <p:txBody>
          <a:bodyPr>
            <a:normAutofit/>
          </a:bodyPr>
          <a:lstStyle>
            <a:lvl1pPr marL="0" indent="0">
              <a:buNone/>
              <a:defRPr sz="700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8435716" y="2105869"/>
            <a:ext cx="2959116" cy="800100"/>
          </a:xfrm>
        </p:spPr>
        <p:txBody>
          <a:bodyPr>
            <a:normAutofit/>
          </a:bodyPr>
          <a:lstStyle>
            <a:lvl1pPr marL="0" indent="0">
              <a:buNone/>
              <a:defRPr sz="2500" b="1">
                <a:solidFill>
                  <a:schemeClr val="tx2"/>
                </a:solidFill>
                <a:latin typeface="+mj-lt"/>
              </a:defRPr>
            </a:lvl1pPr>
          </a:lstStyle>
          <a:p>
            <a:pPr lvl="0"/>
            <a:r>
              <a:rPr lang="en-US" noProof="0"/>
              <a:t>Click to 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891723" y="2943573"/>
            <a:ext cx="1698625"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2590348" y="2943573"/>
            <a:ext cx="1698625"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4794793" y="2943573"/>
            <a:ext cx="1698625"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7876955" y="2942030"/>
            <a:ext cx="3517877"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891722" y="5607548"/>
            <a:ext cx="3397251" cy="800100"/>
          </a:xfrm>
        </p:spPr>
        <p:txBody>
          <a:bodyPr>
            <a:normAutofit/>
          </a:bodyPr>
          <a:lstStyle>
            <a:lvl1pPr marL="0" indent="0">
              <a:buNone/>
              <a:defRPr sz="1600" b="0">
                <a:solidFill>
                  <a:schemeClr val="accent3"/>
                </a:solidFill>
                <a:latin typeface="+mn-lt"/>
              </a:defRPr>
            </a:lvl1pPr>
          </a:lstStyle>
          <a:p>
            <a:pPr lvl="0"/>
            <a:r>
              <a:rPr lang="en-US" noProof="0"/>
              <a:t>Click to 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4794792" y="4909834"/>
            <a:ext cx="1698625" cy="800100"/>
          </a:xfrm>
        </p:spPr>
        <p:txBody>
          <a:bodyPr>
            <a:normAutofit/>
          </a:bodyPr>
          <a:lstStyle>
            <a:lvl1pPr marL="0" indent="0">
              <a:buNone/>
              <a:defRPr sz="1600" b="0">
                <a:solidFill>
                  <a:schemeClr val="accent2"/>
                </a:solidFill>
                <a:latin typeface="+mn-lt"/>
              </a:defRPr>
            </a:lvl1pPr>
          </a:lstStyle>
          <a:p>
            <a:pPr lvl="0"/>
            <a:r>
              <a:rPr lang="en-US" noProof="0"/>
              <a:t>Click to 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7890713" y="4909834"/>
            <a:ext cx="2692939" cy="800100"/>
          </a:xfrm>
        </p:spPr>
        <p:txBody>
          <a:bodyPr>
            <a:normAutofit/>
          </a:bodyPr>
          <a:lstStyle>
            <a:lvl1pPr marL="0" indent="0">
              <a:buNone/>
              <a:defRPr sz="1600" b="0">
                <a:solidFill>
                  <a:schemeClr val="accent2"/>
                </a:solidFill>
                <a:latin typeface="+mn-lt"/>
              </a:defRPr>
            </a:lvl1pPr>
          </a:lstStyle>
          <a:p>
            <a:pPr lvl="0"/>
            <a:r>
              <a:rPr lang="en-US" noProof="0"/>
              <a:t>Click to 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891723"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2590348"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4794793" y="3816446"/>
            <a:ext cx="2048256" cy="896112"/>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7876955" y="3864572"/>
            <a:ext cx="1481328" cy="758952"/>
          </a:xfrm>
        </p:spPr>
        <p:txBody>
          <a:bodyPr anchor="ctr" anchorCtr="0">
            <a:norm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2464497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1" y="164639"/>
            <a:ext cx="12192000" cy="768085"/>
          </a:xfrm>
          <a:prstGeom prst="rect">
            <a:avLst/>
          </a:prstGeom>
        </p:spPr>
        <p:txBody>
          <a:bodyPr anchor="ctr"/>
          <a:lstStyle>
            <a:lvl1pPr marL="0" indent="0" algn="ctr">
              <a:buNone/>
              <a:defRPr sz="4799" b="0" baseline="0">
                <a:solidFill>
                  <a:schemeClr val="accent3"/>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1" y="932724"/>
            <a:ext cx="12192000" cy="384043"/>
          </a:xfrm>
          <a:prstGeom prst="rect">
            <a:avLst/>
          </a:prstGeom>
        </p:spPr>
        <p:txBody>
          <a:bodyPr anchor="ctr"/>
          <a:lstStyle>
            <a:lvl1pPr marL="0" indent="0" algn="ctr">
              <a:buNone/>
              <a:defRPr sz="1866"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2050" name="Picture 2" descr="E:\002-KIMS BUSINESS\007-02-Fullslidesppt-Contents\20161206\02-\color-pencil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151972"/>
            <a:ext cx="12192000" cy="71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172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10962579" y="5678327"/>
            <a:ext cx="12348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846111" y="974881"/>
            <a:ext cx="3933620" cy="734415"/>
          </a:xfrm>
        </p:spPr>
        <p:txBody>
          <a:bodyPr anchor="b">
            <a:normAutofit/>
          </a:bodyPr>
          <a:lstStyle>
            <a:lvl1pPr>
              <a:defRPr sz="4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808990" y="3392622"/>
            <a:ext cx="3913188" cy="2249488"/>
          </a:xfrm>
        </p:spPr>
        <p:txBody>
          <a:bodyPr>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Click to 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5530724" y="0"/>
            <a:ext cx="6340653"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noProof="0" dirty="0"/>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noProof="0" dirty="0"/>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noProof="0" dirty="0"/>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265814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10962579" y="5678327"/>
            <a:ext cx="1234800" cy="105120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7321677" y="587196"/>
            <a:ext cx="4885313" cy="1632656"/>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7354844" y="895259"/>
            <a:ext cx="4735459" cy="1012583"/>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6932841" y="3401290"/>
            <a:ext cx="4347933" cy="693295"/>
          </a:xfrm>
        </p:spPr>
        <p:txBody>
          <a:bodyPr>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Click to 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6932841" y="4200309"/>
            <a:ext cx="4347933" cy="1408743"/>
          </a:xfrm>
        </p:spPr>
        <p:txBody>
          <a:bodyPr>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Click to 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12667" y="-12667"/>
            <a:ext cx="6418971" cy="6160919"/>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noProof="0" dirty="0"/>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421424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10962579" y="5678327"/>
            <a:ext cx="1234800" cy="105120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1032739" y="2647949"/>
            <a:ext cx="459360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1030139" y="3248025"/>
            <a:ext cx="4573338"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Click to edit Master text styles</a:t>
            </a:r>
          </a:p>
          <a:p>
            <a:pPr lvl="1"/>
            <a:r>
              <a:rPr lang="en-US" noProof="0"/>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830561" y="849316"/>
            <a:ext cx="3923299" cy="1042492"/>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6207364" y="2647949"/>
            <a:ext cx="507601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6207363" y="3248025"/>
            <a:ext cx="5073411"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Click to edit Master text styles</a:t>
            </a:r>
          </a:p>
          <a:p>
            <a:pPr lvl="1"/>
            <a:r>
              <a:rPr lang="en-US" noProof="0"/>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23" name="Freeform: Shape 22">
            <a:extLst>
              <a:ext uri="{FF2B5EF4-FFF2-40B4-BE49-F238E27FC236}">
                <a16:creationId xmlns:a16="http://schemas.microsoft.com/office/drawing/2014/main"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353897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5159375" y="1347788"/>
            <a:ext cx="6121400" cy="4090987"/>
          </a:xfrm>
        </p:spPr>
        <p:txBody>
          <a:bodyPr anchor="ctr" anchorCtr="0">
            <a:normAutofit/>
          </a:bodyPr>
          <a:lstStyle>
            <a:lvl1pPr marL="0" indent="0" algn="ctr">
              <a:buNone/>
              <a:defRPr sz="1400"/>
            </a:lvl1pPr>
          </a:lstStyle>
          <a:p>
            <a:r>
              <a:rPr lang="en-US" noProof="0"/>
              <a:t>Click icon to add chart</a:t>
            </a:r>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9798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5159375" y="1347788"/>
            <a:ext cx="6121400" cy="4090987"/>
          </a:xfrm>
        </p:spPr>
        <p:txBody>
          <a:bodyPr anchor="ctr" anchorCtr="0">
            <a:normAutofit/>
          </a:bodyPr>
          <a:lstStyle>
            <a:lvl1pPr marL="0" indent="0" algn="ctr">
              <a:buNone/>
              <a:defRPr sz="1400"/>
            </a:lvl1pPr>
          </a:lstStyle>
          <a:p>
            <a:r>
              <a:rPr lang="en-US" noProof="0"/>
              <a:t>Click icon to add table</a:t>
            </a:r>
            <a:endParaRPr lang="en-US" noProof="0" dirty="0"/>
          </a:p>
        </p:txBody>
      </p:sp>
      <p:sp>
        <p:nvSpPr>
          <p:cNvPr id="17" name="Freeform: Shape 16">
            <a:extLst>
              <a:ext uri="{FF2B5EF4-FFF2-40B4-BE49-F238E27FC236}">
                <a16:creationId xmlns:a16="http://schemas.microsoft.com/office/drawing/2014/main"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420056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10962579" y="5678327"/>
            <a:ext cx="1234800" cy="105120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3101009" y="-12694"/>
            <a:ext cx="9094808" cy="568990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noProof="0" dirty="0"/>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a:r>
              <a:rPr lang="en-US" noProof="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365683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10962579" y="5678327"/>
            <a:ext cx="12348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anchor="ctr" anchorCtr="0">
            <a:normAutofit/>
          </a:bodyPr>
          <a:lstStyle>
            <a:lvl1pPr algn="l">
              <a:defRPr sz="20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743456" y="1113044"/>
            <a:ext cx="8705088" cy="4050792"/>
          </a:xfrm>
        </p:spPr>
        <p:txBody>
          <a:bodyPr anchor="ctr" anchorCtr="0">
            <a:normAutofit/>
          </a:bodyPr>
          <a:lstStyle>
            <a:lvl1pPr marL="0" indent="0" algn="ctr">
              <a:buNone/>
              <a:defRPr sz="1400"/>
            </a:lvl1pPr>
          </a:lstStyle>
          <a:p>
            <a:r>
              <a:rPr lang="en-US" noProof="0"/>
              <a:t>Click icon to add media</a:t>
            </a:r>
            <a:endParaRPr lang="en-US" noProof="0"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noProof="0" dirty="0"/>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01397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r>
              <a:rPr lang="en-US" noProof="0" dirty="0"/>
              <a:t>MM.DD.20XX</a:t>
            </a:r>
          </a:p>
        </p:txBody>
      </p:sp>
      <p:sp>
        <p:nvSpPr>
          <p:cNvPr id="5" name="Footer Placeholder 4">
            <a:extLst>
              <a:ext uri="{FF2B5EF4-FFF2-40B4-BE49-F238E27FC236}">
                <a16:creationId xmlns:a16="http://schemas.microsoft.com/office/drawing/2014/main" id="{EC8A98FF-2C58-4968-A1DC-0EBD6961C6D7}"/>
              </a:ext>
            </a:extLst>
          </p:cNvPr>
          <p:cNvSpPr>
            <a:spLocks noGrp="1"/>
          </p:cNvSpPr>
          <p:nvPr>
            <p:ph type="ftr" sz="quarter" idx="3"/>
          </p:nvPr>
        </p:nvSpPr>
        <p:spPr>
          <a:xfrm>
            <a:off x="911225" y="5945824"/>
            <a:ext cx="2639323" cy="365125"/>
          </a:xfrm>
          <a:prstGeom prst="rect">
            <a:avLst/>
          </a:prstGeom>
        </p:spPr>
        <p:txBody>
          <a:bodyPr vert="horz" lIns="0" tIns="45720" rIns="91440" bIns="45720" rtlCol="0" anchor="ctr"/>
          <a:lstStyle>
            <a:lvl1pPr algn="l">
              <a:defRPr sz="1600" b="1">
                <a:solidFill>
                  <a:schemeClr val="bg2"/>
                </a:solidFill>
                <a:latin typeface="+mj-lt"/>
              </a:defRPr>
            </a:lvl1pPr>
          </a:lstStyle>
          <a:p>
            <a:r>
              <a:rPr lang="en-US" noProof="0" dirty="0"/>
              <a:t>ADD A FOOTER</a:t>
            </a:r>
          </a:p>
        </p:txBody>
      </p:sp>
      <p:sp>
        <p:nvSpPr>
          <p:cNvPr id="6" name="Slide Number Placeholder 5">
            <a:extLst>
              <a:ext uri="{FF2B5EF4-FFF2-40B4-BE49-F238E27FC236}">
                <a16:creationId xmlns:a16="http://schemas.microsoft.com/office/drawing/2014/main" id="{C5E93C2C-842E-4579-ABBB-7ED2CC0BA18B}"/>
              </a:ext>
            </a:extLst>
          </p:cNvPr>
          <p:cNvSpPr>
            <a:spLocks noGrp="1"/>
          </p:cNvSpPr>
          <p:nvPr>
            <p:ph type="sldNum" sz="quarter" idx="4"/>
          </p:nvPr>
        </p:nvSpPr>
        <p:spPr>
          <a:xfrm>
            <a:off x="11163743" y="5945824"/>
            <a:ext cx="642257" cy="365125"/>
          </a:xfrm>
          <a:prstGeom prst="rect">
            <a:avLst/>
          </a:prstGeom>
        </p:spPr>
        <p:txBody>
          <a:bodyPr vert="horz" lIns="91440" tIns="45720" rIns="91440" bIns="45720" rtlCol="0" anchor="ctr"/>
          <a:lstStyle>
            <a:lvl1pPr algn="ctr">
              <a:defRPr sz="1600" b="1">
                <a:solidFill>
                  <a:schemeClr val="bg1"/>
                </a:solidFill>
                <a:latin typeface="+mj-lt"/>
              </a:defRPr>
            </a:lvl1p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7" r:id="rId9"/>
    <p:sldLayoutId id="2147483658" r:id="rId10"/>
    <p:sldLayoutId id="2147483662" r:id="rId11"/>
    <p:sldLayoutId id="2147483663" r:id="rId12"/>
    <p:sldLayoutId id="2147483664" r:id="rId13"/>
    <p:sldLayoutId id="2147483665" r:id="rId14"/>
    <p:sldLayoutId id="2147483666" r:id="rId15"/>
    <p:sldLayoutId id="2147483669" r:id="rId16"/>
    <p:sldLayoutId id="2147483670" r:id="rId17"/>
    <p:sldLayoutId id="2147483667" r:id="rId18"/>
    <p:sldLayoutId id="2147483671" r:id="rId19"/>
    <p:sldLayoutId id="2147483668" r:id="rId20"/>
    <p:sldLayoutId id="2147483660" r:id="rId21"/>
    <p:sldLayoutId id="2147483672" r:id="rId22"/>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3748" userDrawn="1">
          <p15:clr>
            <a:srgbClr val="F26B43"/>
          </p15:clr>
        </p15:guide>
        <p15:guide id="6" pos="3250" userDrawn="1">
          <p15:clr>
            <a:srgbClr val="F26B43"/>
          </p15:clr>
        </p15:guide>
        <p15:guide id="7" pos="443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hyperlink" Target="mailto:cindy@cindylovelace.com"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17/06/relationships/model3d" Target="../media/model3d1.glb"/><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9.png"/><Relationship Id="rId5" Type="http://schemas.microsoft.com/office/2017/06/relationships/model3d" Target="../media/model3d2.glb"/><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staar-alt.com/SpEdHelper.htm" TargetMode="Externa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A81143F-FBEE-4565-886D-08852310C84F}"/>
              </a:ext>
            </a:extLst>
          </p:cNvPr>
          <p:cNvSpPr>
            <a:spLocks noGrp="1"/>
          </p:cNvSpPr>
          <p:nvPr>
            <p:ph type="subTitle" idx="1"/>
          </p:nvPr>
        </p:nvSpPr>
        <p:spPr>
          <a:xfrm rot="624809">
            <a:off x="8126323" y="5127866"/>
            <a:ext cx="3963590" cy="858767"/>
          </a:xfrm>
        </p:spPr>
        <p:txBody>
          <a:bodyPr>
            <a:normAutofit/>
          </a:bodyPr>
          <a:lstStyle/>
          <a:p>
            <a:r>
              <a:rPr lang="en-US" sz="5400" b="1" dirty="0">
                <a:latin typeface="Brush Script MT" panose="03060802040406070304" pitchFamily="66" charset="0"/>
              </a:rPr>
              <a:t>Cindy Lovelace</a:t>
            </a:r>
            <a:endParaRPr lang="ru-RU" sz="5400" b="1" dirty="0"/>
          </a:p>
        </p:txBody>
      </p:sp>
      <p:sp>
        <p:nvSpPr>
          <p:cNvPr id="8" name="Rectangle 7">
            <a:extLst>
              <a:ext uri="{FF2B5EF4-FFF2-40B4-BE49-F238E27FC236}">
                <a16:creationId xmlns:a16="http://schemas.microsoft.com/office/drawing/2014/main" id="{9F1F6086-EAD3-D985-E7CD-0FE961553139}"/>
              </a:ext>
            </a:extLst>
          </p:cNvPr>
          <p:cNvSpPr/>
          <p:nvPr/>
        </p:nvSpPr>
        <p:spPr>
          <a:xfrm rot="20982153">
            <a:off x="-400381" y="1632694"/>
            <a:ext cx="6319886" cy="4231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ckground pattern&#10;&#10;Description automatically generated">
            <a:extLst>
              <a:ext uri="{FF2B5EF4-FFF2-40B4-BE49-F238E27FC236}">
                <a16:creationId xmlns:a16="http://schemas.microsoft.com/office/drawing/2014/main" id="{37C8E04B-6FC6-40CF-AECA-FEA7B5F435F2}"/>
              </a:ext>
            </a:extLst>
          </p:cNvPr>
          <p:cNvPicPr>
            <a:picLocks noChangeAspect="1"/>
          </p:cNvPicPr>
          <p:nvPr/>
        </p:nvPicPr>
        <p:blipFill>
          <a:blip r:embed="rId3"/>
          <a:stretch>
            <a:fillRect/>
          </a:stretch>
        </p:blipFill>
        <p:spPr>
          <a:xfrm rot="21075744">
            <a:off x="1073579" y="1662482"/>
            <a:ext cx="3671083" cy="3461478"/>
          </a:xfrm>
          <a:prstGeom prst="rect">
            <a:avLst/>
          </a:prstGeom>
        </p:spPr>
      </p:pic>
      <p:sp>
        <p:nvSpPr>
          <p:cNvPr id="15" name="Rectangle 14">
            <a:extLst>
              <a:ext uri="{FF2B5EF4-FFF2-40B4-BE49-F238E27FC236}">
                <a16:creationId xmlns:a16="http://schemas.microsoft.com/office/drawing/2014/main" id="{3065D75D-1989-4AF3-870D-BE76F030BF95}"/>
              </a:ext>
            </a:extLst>
          </p:cNvPr>
          <p:cNvSpPr/>
          <p:nvPr/>
        </p:nvSpPr>
        <p:spPr>
          <a:xfrm rot="20974889">
            <a:off x="974130" y="5252508"/>
            <a:ext cx="4536435" cy="584775"/>
          </a:xfrm>
          <a:prstGeom prst="rect">
            <a:avLst/>
          </a:prstGeom>
          <a:noFill/>
        </p:spPr>
        <p:txBody>
          <a:bodyPr wrap="none" lIns="91440" tIns="45720" rIns="91440" bIns="45720">
            <a:spAutoFit/>
          </a:bodyPr>
          <a:lstStyle/>
          <a:p>
            <a:pPr algn="ctr"/>
            <a:r>
              <a:rPr lang="en-US" sz="3200" b="0" cap="none" spc="0" dirty="0">
                <a:ln w="0"/>
                <a:solidFill>
                  <a:srgbClr val="00B050"/>
                </a:solidFill>
                <a:effectLst>
                  <a:outerShdw blurRad="38100" dist="19050" dir="2700000" algn="tl" rotWithShape="0">
                    <a:schemeClr val="dk1">
                      <a:alpha val="40000"/>
                    </a:schemeClr>
                  </a:outerShdw>
                </a:effectLst>
              </a:rPr>
              <a:t>cindy@cindylovelace.com</a:t>
            </a:r>
          </a:p>
        </p:txBody>
      </p:sp>
      <p:sp>
        <p:nvSpPr>
          <p:cNvPr id="4" name="Rectangle 3">
            <a:extLst>
              <a:ext uri="{FF2B5EF4-FFF2-40B4-BE49-F238E27FC236}">
                <a16:creationId xmlns:a16="http://schemas.microsoft.com/office/drawing/2014/main" id="{81A58E17-EF31-4FCF-B875-728EE9593B49}"/>
              </a:ext>
            </a:extLst>
          </p:cNvPr>
          <p:cNvSpPr/>
          <p:nvPr/>
        </p:nvSpPr>
        <p:spPr>
          <a:xfrm rot="20972450">
            <a:off x="1518418" y="4732322"/>
            <a:ext cx="3429144" cy="646331"/>
          </a:xfrm>
          <a:prstGeom prst="rect">
            <a:avLst/>
          </a:prstGeom>
          <a:noFill/>
        </p:spPr>
        <p:txBody>
          <a:bodyPr wrap="none" lIns="91440" tIns="45720" rIns="91440" bIns="45720">
            <a:spAutoFit/>
          </a:bodyPr>
          <a:lstStyle/>
          <a:p>
            <a:pPr algn="ctr"/>
            <a:r>
              <a:rPr lang="en-US" sz="3600" b="1" cap="none" spc="0" dirty="0">
                <a:ln w="0"/>
                <a:solidFill>
                  <a:schemeClr val="accent1">
                    <a:lumMod val="60000"/>
                    <a:lumOff val="40000"/>
                  </a:schemeClr>
                </a:solidFill>
                <a:effectLst>
                  <a:outerShdw blurRad="38100" dist="25400" dir="5400000" algn="ctr" rotWithShape="0">
                    <a:srgbClr val="6E747A">
                      <a:alpha val="43000"/>
                    </a:srgbClr>
                  </a:outerShdw>
                </a:effectLst>
              </a:rPr>
              <a:t>STAAR-Alt Helper</a:t>
            </a:r>
          </a:p>
        </p:txBody>
      </p:sp>
      <p:sp>
        <p:nvSpPr>
          <p:cNvPr id="6" name="Rectangle 5">
            <a:extLst>
              <a:ext uri="{FF2B5EF4-FFF2-40B4-BE49-F238E27FC236}">
                <a16:creationId xmlns:a16="http://schemas.microsoft.com/office/drawing/2014/main" id="{46820DE3-601F-41EF-BA4E-2624C6BF3D84}"/>
              </a:ext>
            </a:extLst>
          </p:cNvPr>
          <p:cNvSpPr/>
          <p:nvPr/>
        </p:nvSpPr>
        <p:spPr>
          <a:xfrm rot="851654">
            <a:off x="6232460" y="2432495"/>
            <a:ext cx="6268825" cy="23092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F535A0-9A52-40AD-972C-D0F96C905295}"/>
              </a:ext>
            </a:extLst>
          </p:cNvPr>
          <p:cNvSpPr>
            <a:spLocks noGrp="1"/>
          </p:cNvSpPr>
          <p:nvPr>
            <p:ph type="ctrTitle"/>
          </p:nvPr>
        </p:nvSpPr>
        <p:spPr>
          <a:xfrm rot="840000">
            <a:off x="6370506" y="2372264"/>
            <a:ext cx="5738061" cy="2445060"/>
          </a:xfrm>
        </p:spPr>
        <p:txBody>
          <a:bodyPr>
            <a:normAutofit/>
          </a:bodyPr>
          <a:lstStyle/>
          <a:p>
            <a:pPr algn="ctr"/>
            <a:r>
              <a:rPr lang="en-US" sz="4400" dirty="0">
                <a:solidFill>
                  <a:srgbClr val="FFFF00"/>
                </a:solidFill>
              </a:rPr>
              <a:t>Hands-on Minds-on</a:t>
            </a:r>
            <a:br>
              <a:rPr lang="en-US" sz="4400" dirty="0">
                <a:solidFill>
                  <a:srgbClr val="FFFF00"/>
                </a:solidFill>
              </a:rPr>
            </a:br>
            <a:r>
              <a:rPr lang="en-US" sz="4400" dirty="0">
                <a:solidFill>
                  <a:srgbClr val="FFFF00"/>
                </a:solidFill>
              </a:rPr>
              <a:t> Teaching </a:t>
            </a:r>
            <a:br>
              <a:rPr lang="en-US" sz="4400" dirty="0">
                <a:solidFill>
                  <a:srgbClr val="FFFF00"/>
                </a:solidFill>
              </a:rPr>
            </a:br>
            <a:r>
              <a:rPr lang="en-US" sz="3200" dirty="0"/>
              <a:t>with SpEd Helper Aligned</a:t>
            </a:r>
            <a:endParaRPr lang="ru-RU" sz="11500" i="1" dirty="0">
              <a:cs typeface="Cavolini" panose="03000502040302020204" pitchFamily="66" charset="0"/>
            </a:endParaRPr>
          </a:p>
        </p:txBody>
      </p:sp>
      <p:sp>
        <p:nvSpPr>
          <p:cNvPr id="10" name="Text Placeholder 9">
            <a:extLst>
              <a:ext uri="{FF2B5EF4-FFF2-40B4-BE49-F238E27FC236}">
                <a16:creationId xmlns:a16="http://schemas.microsoft.com/office/drawing/2014/main" id="{26C4D0E3-B636-FC39-37FA-9E7BD46AB6F1}"/>
              </a:ext>
            </a:extLst>
          </p:cNvPr>
          <p:cNvSpPr>
            <a:spLocks noGrp="1"/>
          </p:cNvSpPr>
          <p:nvPr>
            <p:ph type="body" sz="quarter" idx="16"/>
          </p:nvPr>
        </p:nvSpPr>
        <p:spPr/>
        <p:txBody>
          <a:bodyPr>
            <a:normAutofit lnSpcReduction="10000"/>
          </a:bodyPr>
          <a:lstStyle/>
          <a:p>
            <a:r>
              <a:rPr lang="en-US" dirty="0"/>
              <a:t>July</a:t>
            </a:r>
          </a:p>
          <a:p>
            <a:r>
              <a:rPr lang="en-US" dirty="0"/>
              <a:t>2022</a:t>
            </a:r>
          </a:p>
        </p:txBody>
      </p:sp>
    </p:spTree>
    <p:extLst>
      <p:ext uri="{BB962C8B-B14F-4D97-AF65-F5344CB8AC3E}">
        <p14:creationId xmlns:p14="http://schemas.microsoft.com/office/powerpoint/2010/main" val="399774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BB7637-8C56-8A36-CB00-407600098D06}"/>
              </a:ext>
            </a:extLst>
          </p:cNvPr>
          <p:cNvPicPr>
            <a:picLocks noChangeAspect="1"/>
          </p:cNvPicPr>
          <p:nvPr/>
        </p:nvPicPr>
        <p:blipFill>
          <a:blip r:embed="rId3"/>
          <a:stretch>
            <a:fillRect/>
          </a:stretch>
        </p:blipFill>
        <p:spPr>
          <a:xfrm>
            <a:off x="1238250" y="161925"/>
            <a:ext cx="9715500" cy="6362700"/>
          </a:xfrm>
          <a:prstGeom prst="rect">
            <a:avLst/>
          </a:prstGeom>
        </p:spPr>
      </p:pic>
      <p:sp>
        <p:nvSpPr>
          <p:cNvPr id="2" name="Title 1">
            <a:extLst>
              <a:ext uri="{FF2B5EF4-FFF2-40B4-BE49-F238E27FC236}">
                <a16:creationId xmlns:a16="http://schemas.microsoft.com/office/drawing/2014/main" id="{F02C8A54-9A08-9E38-C72D-633FB831BF20}"/>
              </a:ext>
            </a:extLst>
          </p:cNvPr>
          <p:cNvSpPr>
            <a:spLocks noGrp="1"/>
          </p:cNvSpPr>
          <p:nvPr>
            <p:ph type="title"/>
          </p:nvPr>
        </p:nvSpPr>
        <p:spPr>
          <a:xfrm>
            <a:off x="6407233" y="312519"/>
            <a:ext cx="4756510" cy="832104"/>
          </a:xfrm>
        </p:spPr>
        <p:txBody>
          <a:bodyPr>
            <a:normAutofit fontScale="90000"/>
          </a:bodyPr>
          <a:lstStyle/>
          <a:p>
            <a:r>
              <a:rPr lang="en-US" sz="6000" dirty="0"/>
              <a:t>The Alignment</a:t>
            </a:r>
            <a:r>
              <a:rPr lang="en-US" sz="3600" dirty="0"/>
              <a:t> </a:t>
            </a:r>
          </a:p>
        </p:txBody>
      </p:sp>
      <p:sp>
        <p:nvSpPr>
          <p:cNvPr id="4" name="Slide Number Placeholder 3">
            <a:extLst>
              <a:ext uri="{FF2B5EF4-FFF2-40B4-BE49-F238E27FC236}">
                <a16:creationId xmlns:a16="http://schemas.microsoft.com/office/drawing/2014/main" id="{B2ABDBBA-CB74-A289-6B31-4B29C3620ED4}"/>
              </a:ext>
            </a:extLst>
          </p:cNvPr>
          <p:cNvSpPr>
            <a:spLocks noGrp="1"/>
          </p:cNvSpPr>
          <p:nvPr>
            <p:ph type="sldNum" sz="quarter" idx="12"/>
          </p:nvPr>
        </p:nvSpPr>
        <p:spPr/>
        <p:txBody>
          <a:bodyPr/>
          <a:lstStyle/>
          <a:p>
            <a:fld id="{98C0CDE5-970C-4CC4-BF43-0DA127E73E82}" type="slidenum">
              <a:rPr lang="en-US" noProof="0" smtClean="0"/>
              <a:t>10</a:t>
            </a:fld>
            <a:endParaRPr lang="en-US" noProof="0" dirty="0"/>
          </a:p>
        </p:txBody>
      </p:sp>
      <p:sp>
        <p:nvSpPr>
          <p:cNvPr id="9" name="Rectangle 8">
            <a:extLst>
              <a:ext uri="{FF2B5EF4-FFF2-40B4-BE49-F238E27FC236}">
                <a16:creationId xmlns:a16="http://schemas.microsoft.com/office/drawing/2014/main" id="{73ACA18E-2B76-819F-26D9-42ED5880752A}"/>
              </a:ext>
            </a:extLst>
          </p:cNvPr>
          <p:cNvSpPr/>
          <p:nvPr/>
        </p:nvSpPr>
        <p:spPr>
          <a:xfrm>
            <a:off x="5917105" y="2967335"/>
            <a:ext cx="357790" cy="923330"/>
          </a:xfrm>
          <a:prstGeom prst="rect">
            <a:avLst/>
          </a:prstGeom>
          <a:noFill/>
        </p:spPr>
        <p:txBody>
          <a:bodyPr wrap="none" lIns="91440" tIns="45720" rIns="91440" bIns="45720">
            <a:spAutoFit/>
          </a:bodyPr>
          <a:lstStyle/>
          <a:p>
            <a:pPr algn="ctr"/>
            <a:r>
              <a:rPr lang="en-US" sz="5400" dirty="0">
                <a:ln w="0"/>
                <a:solidFill>
                  <a:srgbClr val="002060"/>
                </a:solidFill>
                <a:effectLst>
                  <a:outerShdw blurRad="38100" dist="19050" dir="2700000" algn="tl" rotWithShape="0">
                    <a:schemeClr val="dk1">
                      <a:alpha val="40000"/>
                    </a:schemeClr>
                  </a:outerShdw>
                </a:effectLst>
              </a:rPr>
              <a:t> </a:t>
            </a:r>
          </a:p>
        </p:txBody>
      </p:sp>
      <p:sp>
        <p:nvSpPr>
          <p:cNvPr id="10" name="Oval 9">
            <a:extLst>
              <a:ext uri="{FF2B5EF4-FFF2-40B4-BE49-F238E27FC236}">
                <a16:creationId xmlns:a16="http://schemas.microsoft.com/office/drawing/2014/main" id="{FC034DED-894A-D598-7AA1-C0E19CC42A29}"/>
              </a:ext>
            </a:extLst>
          </p:cNvPr>
          <p:cNvSpPr/>
          <p:nvPr/>
        </p:nvSpPr>
        <p:spPr>
          <a:xfrm>
            <a:off x="2728838" y="3845052"/>
            <a:ext cx="1697679" cy="8321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1AFBE95-496E-3C82-A4AA-A64BB485851F}"/>
              </a:ext>
            </a:extLst>
          </p:cNvPr>
          <p:cNvSpPr/>
          <p:nvPr/>
        </p:nvSpPr>
        <p:spPr>
          <a:xfrm>
            <a:off x="2728838" y="3768471"/>
            <a:ext cx="2978274" cy="832104"/>
          </a:xfrm>
          <a:prstGeom prst="ellipse">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8306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AB9934-E658-14B5-2C01-26C5BCBDAA8A}"/>
              </a:ext>
            </a:extLst>
          </p:cNvPr>
          <p:cNvSpPr>
            <a:spLocks noGrp="1"/>
          </p:cNvSpPr>
          <p:nvPr>
            <p:ph type="sldNum" sz="quarter" idx="12"/>
          </p:nvPr>
        </p:nvSpPr>
        <p:spPr/>
        <p:txBody>
          <a:bodyPr/>
          <a:lstStyle/>
          <a:p>
            <a:fld id="{98C0CDE5-970C-4CC4-BF43-0DA127E73E82}" type="slidenum">
              <a:rPr lang="en-US" noProof="0" smtClean="0"/>
              <a:t>11</a:t>
            </a:fld>
            <a:endParaRPr lang="en-US" noProof="0" dirty="0"/>
          </a:p>
        </p:txBody>
      </p:sp>
      <p:pic>
        <p:nvPicPr>
          <p:cNvPr id="6" name="Content Placeholder 5" descr="Table&#10;&#10;Description automatically generated">
            <a:extLst>
              <a:ext uri="{FF2B5EF4-FFF2-40B4-BE49-F238E27FC236}">
                <a16:creationId xmlns:a16="http://schemas.microsoft.com/office/drawing/2014/main" id="{42AC02EC-6E2A-0E52-8EFD-F190EDFFDF42}"/>
              </a:ext>
            </a:extLst>
          </p:cNvPr>
          <p:cNvPicPr>
            <a:picLocks noGrp="1" noChangeAspect="1"/>
          </p:cNvPicPr>
          <p:nvPr>
            <p:ph idx="1"/>
          </p:nvPr>
        </p:nvPicPr>
        <p:blipFill>
          <a:blip r:embed="rId3"/>
          <a:stretch>
            <a:fillRect/>
          </a:stretch>
        </p:blipFill>
        <p:spPr>
          <a:xfrm>
            <a:off x="2583216" y="749403"/>
            <a:ext cx="9608784" cy="6110939"/>
          </a:xfrm>
          <a:prstGeom prst="rect">
            <a:avLst/>
          </a:prstGeom>
        </p:spPr>
      </p:pic>
      <p:sp>
        <p:nvSpPr>
          <p:cNvPr id="4" name="Title 3">
            <a:extLst>
              <a:ext uri="{FF2B5EF4-FFF2-40B4-BE49-F238E27FC236}">
                <a16:creationId xmlns:a16="http://schemas.microsoft.com/office/drawing/2014/main" id="{450FFB1F-3361-CD23-0FF8-C1D8EAE96CE8}"/>
              </a:ext>
            </a:extLst>
          </p:cNvPr>
          <p:cNvSpPr>
            <a:spLocks noGrp="1"/>
          </p:cNvSpPr>
          <p:nvPr>
            <p:ph type="title"/>
          </p:nvPr>
        </p:nvSpPr>
        <p:spPr>
          <a:xfrm rot="21180000">
            <a:off x="-133541" y="350588"/>
            <a:ext cx="5155144" cy="1252346"/>
          </a:xfrm>
          <a:solidFill>
            <a:srgbClr val="0070C0"/>
          </a:solidFill>
        </p:spPr>
        <p:txBody>
          <a:bodyPr/>
          <a:lstStyle/>
          <a:p>
            <a:r>
              <a:rPr lang="en-US" dirty="0"/>
              <a:t>  The Lesson Plan</a:t>
            </a:r>
          </a:p>
        </p:txBody>
      </p:sp>
      <p:sp>
        <p:nvSpPr>
          <p:cNvPr id="7" name="Arrow: Left 6">
            <a:extLst>
              <a:ext uri="{FF2B5EF4-FFF2-40B4-BE49-F238E27FC236}">
                <a16:creationId xmlns:a16="http://schemas.microsoft.com/office/drawing/2014/main" id="{2445ABB8-D0F5-6D29-2B90-ECE7371A0A56}"/>
              </a:ext>
            </a:extLst>
          </p:cNvPr>
          <p:cNvSpPr/>
          <p:nvPr/>
        </p:nvSpPr>
        <p:spPr>
          <a:xfrm rot="19525092">
            <a:off x="5797357" y="760139"/>
            <a:ext cx="3574213" cy="942681"/>
          </a:xfrm>
          <a:prstGeom prst="leftArrow">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Footer Placeholder 2">
            <a:extLst>
              <a:ext uri="{FF2B5EF4-FFF2-40B4-BE49-F238E27FC236}">
                <a16:creationId xmlns:a16="http://schemas.microsoft.com/office/drawing/2014/main" id="{D6B6A21E-10F5-12E0-8AED-6ED3D5918851}"/>
              </a:ext>
            </a:extLst>
          </p:cNvPr>
          <p:cNvSpPr>
            <a:spLocks noGrp="1"/>
          </p:cNvSpPr>
          <p:nvPr>
            <p:ph type="ftr" sz="quarter" idx="11"/>
          </p:nvPr>
        </p:nvSpPr>
        <p:spPr>
          <a:xfrm rot="19484033">
            <a:off x="6276355" y="883502"/>
            <a:ext cx="3114865" cy="339392"/>
          </a:xfrm>
        </p:spPr>
        <p:txBody>
          <a:bodyPr/>
          <a:lstStyle/>
          <a:p>
            <a:r>
              <a:rPr lang="en-US" dirty="0">
                <a:solidFill>
                  <a:schemeClr val="bg1"/>
                </a:solidFill>
              </a:rPr>
              <a:t>Click Here to Go to Materials</a:t>
            </a:r>
            <a:endParaRPr lang="en-US" noProof="0" dirty="0">
              <a:solidFill>
                <a:schemeClr val="bg1"/>
              </a:solidFill>
            </a:endParaRPr>
          </a:p>
        </p:txBody>
      </p:sp>
    </p:spTree>
    <p:extLst>
      <p:ext uri="{BB962C8B-B14F-4D97-AF65-F5344CB8AC3E}">
        <p14:creationId xmlns:p14="http://schemas.microsoft.com/office/powerpoint/2010/main" val="809082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17CAA4E-A9D4-EA30-C168-022BEE4975B4}"/>
              </a:ext>
            </a:extLst>
          </p:cNvPr>
          <p:cNvSpPr>
            <a:spLocks noGrp="1"/>
          </p:cNvSpPr>
          <p:nvPr>
            <p:ph type="ftr" sz="quarter" idx="11"/>
          </p:nvPr>
        </p:nvSpPr>
        <p:spPr/>
        <p:txBody>
          <a:bodyPr/>
          <a:lstStyle/>
          <a:p>
            <a:r>
              <a:rPr lang="en-US" noProof="0"/>
              <a:t>ADD A FOOTER</a:t>
            </a:r>
            <a:endParaRPr lang="en-US" noProof="0" dirty="0"/>
          </a:p>
        </p:txBody>
      </p:sp>
      <p:sp>
        <p:nvSpPr>
          <p:cNvPr id="3" name="Slide Number Placeholder 2">
            <a:extLst>
              <a:ext uri="{FF2B5EF4-FFF2-40B4-BE49-F238E27FC236}">
                <a16:creationId xmlns:a16="http://schemas.microsoft.com/office/drawing/2014/main" id="{0D4293B9-88D0-6865-C653-DCA35FE5B6A6}"/>
              </a:ext>
            </a:extLst>
          </p:cNvPr>
          <p:cNvSpPr>
            <a:spLocks noGrp="1"/>
          </p:cNvSpPr>
          <p:nvPr>
            <p:ph type="sldNum" sz="quarter" idx="12"/>
          </p:nvPr>
        </p:nvSpPr>
        <p:spPr/>
        <p:txBody>
          <a:bodyPr/>
          <a:lstStyle/>
          <a:p>
            <a:fld id="{98C0CDE5-970C-4CC4-BF43-0DA127E73E82}" type="slidenum">
              <a:rPr lang="en-US" noProof="0" smtClean="0"/>
              <a:t>12</a:t>
            </a:fld>
            <a:endParaRPr lang="en-US" noProof="0" dirty="0"/>
          </a:p>
        </p:txBody>
      </p:sp>
      <p:sp>
        <p:nvSpPr>
          <p:cNvPr id="4" name="Text Placeholder 3">
            <a:extLst>
              <a:ext uri="{FF2B5EF4-FFF2-40B4-BE49-F238E27FC236}">
                <a16:creationId xmlns:a16="http://schemas.microsoft.com/office/drawing/2014/main" id="{8C26CC57-DED1-47E8-3388-5BB74259682D}"/>
              </a:ext>
            </a:extLst>
          </p:cNvPr>
          <p:cNvSpPr>
            <a:spLocks noGrp="1"/>
          </p:cNvSpPr>
          <p:nvPr>
            <p:ph type="body" sz="half" idx="2"/>
          </p:nvPr>
        </p:nvSpPr>
        <p:spPr>
          <a:xfrm>
            <a:off x="235670" y="2282950"/>
            <a:ext cx="3761295" cy="4575049"/>
          </a:xfrm>
        </p:spPr>
        <p:txBody>
          <a:bodyPr anchor="t">
            <a:normAutofit fontScale="92500" lnSpcReduction="10000"/>
          </a:bodyPr>
          <a:lstStyle/>
          <a:p>
            <a:pPr marL="457200" indent="-457200">
              <a:buAutoNum type="arabicPeriod"/>
            </a:pPr>
            <a:r>
              <a:rPr lang="en-US" dirty="0"/>
              <a:t>Hold up the card. Say “First comes the butterfly. Say </a:t>
            </a:r>
            <a:r>
              <a:rPr lang="en-US" u="sng" dirty="0"/>
              <a:t>Butterfly</a:t>
            </a:r>
            <a:r>
              <a:rPr lang="en-US" dirty="0"/>
              <a:t>”</a:t>
            </a:r>
          </a:p>
          <a:p>
            <a:pPr marL="457200" indent="-457200">
              <a:buAutoNum type="arabicPeriod"/>
            </a:pPr>
            <a:r>
              <a:rPr lang="en-US" dirty="0"/>
              <a:t>Show me (Touch) the Butterfly picture.</a:t>
            </a:r>
          </a:p>
          <a:p>
            <a:pPr marL="457200" indent="-457200">
              <a:buAutoNum type="arabicPeriod"/>
            </a:pPr>
            <a:r>
              <a:rPr lang="en-US" dirty="0"/>
              <a:t>Repeat with each picture, starting with the first picture. </a:t>
            </a:r>
          </a:p>
          <a:p>
            <a:pPr marL="457200" indent="-457200">
              <a:buAutoNum type="arabicPeriod"/>
            </a:pPr>
            <a:r>
              <a:rPr lang="en-US" dirty="0"/>
              <a:t>See the chart? Students touch the chart. </a:t>
            </a:r>
          </a:p>
          <a:p>
            <a:pPr marL="457200" indent="-457200">
              <a:buAutoNum type="arabicPeriod"/>
            </a:pPr>
            <a:r>
              <a:rPr lang="en-US" dirty="0"/>
              <a:t>Put the title of the chart in the middle. (Either copy it or glue it depending on the skill.)</a:t>
            </a:r>
          </a:p>
          <a:p>
            <a:pPr marL="457200" indent="-457200">
              <a:buAutoNum type="arabicPeriod"/>
            </a:pPr>
            <a:r>
              <a:rPr lang="en-US" dirty="0"/>
              <a:t>Put the pictures in order on the chart.</a:t>
            </a:r>
          </a:p>
        </p:txBody>
      </p:sp>
      <p:sp>
        <p:nvSpPr>
          <p:cNvPr id="5" name="Picture Placeholder 4">
            <a:extLst>
              <a:ext uri="{FF2B5EF4-FFF2-40B4-BE49-F238E27FC236}">
                <a16:creationId xmlns:a16="http://schemas.microsoft.com/office/drawing/2014/main" id="{A1D1992A-7574-F3DD-8CF9-3310336E2CD1}"/>
              </a:ext>
            </a:extLst>
          </p:cNvPr>
          <p:cNvSpPr>
            <a:spLocks noGrp="1"/>
          </p:cNvSpPr>
          <p:nvPr>
            <p:ph type="pic" idx="1"/>
          </p:nvPr>
        </p:nvSpPr>
        <p:spPr/>
      </p:sp>
      <p:sp>
        <p:nvSpPr>
          <p:cNvPr id="6" name="Title 5">
            <a:extLst>
              <a:ext uri="{FF2B5EF4-FFF2-40B4-BE49-F238E27FC236}">
                <a16:creationId xmlns:a16="http://schemas.microsoft.com/office/drawing/2014/main" id="{580D60FD-77F1-6F5A-B96D-4A3DA5E89EDB}"/>
              </a:ext>
            </a:extLst>
          </p:cNvPr>
          <p:cNvSpPr>
            <a:spLocks noGrp="1"/>
          </p:cNvSpPr>
          <p:nvPr>
            <p:ph type="title"/>
          </p:nvPr>
        </p:nvSpPr>
        <p:spPr/>
        <p:txBody>
          <a:bodyPr>
            <a:normAutofit fontScale="90000"/>
          </a:bodyPr>
          <a:lstStyle/>
          <a:p>
            <a:r>
              <a:rPr lang="en-US" dirty="0"/>
              <a:t>Teaching the Lesson</a:t>
            </a:r>
          </a:p>
        </p:txBody>
      </p:sp>
      <p:pic>
        <p:nvPicPr>
          <p:cNvPr id="8" name="Picture 7">
            <a:extLst>
              <a:ext uri="{FF2B5EF4-FFF2-40B4-BE49-F238E27FC236}">
                <a16:creationId xmlns:a16="http://schemas.microsoft.com/office/drawing/2014/main" id="{6AFAC139-D4A6-DDC2-9AAA-C957E01E8998}"/>
              </a:ext>
            </a:extLst>
          </p:cNvPr>
          <p:cNvPicPr>
            <a:picLocks noChangeAspect="1"/>
          </p:cNvPicPr>
          <p:nvPr/>
        </p:nvPicPr>
        <p:blipFill>
          <a:blip r:embed="rId3"/>
          <a:stretch>
            <a:fillRect/>
          </a:stretch>
        </p:blipFill>
        <p:spPr>
          <a:xfrm rot="21372272">
            <a:off x="4001086" y="102522"/>
            <a:ext cx="6094923" cy="3987231"/>
          </a:xfrm>
          <a:prstGeom prst="rect">
            <a:avLst/>
          </a:prstGeom>
        </p:spPr>
      </p:pic>
      <p:pic>
        <p:nvPicPr>
          <p:cNvPr id="10" name="Picture 9">
            <a:extLst>
              <a:ext uri="{FF2B5EF4-FFF2-40B4-BE49-F238E27FC236}">
                <a16:creationId xmlns:a16="http://schemas.microsoft.com/office/drawing/2014/main" id="{B657566F-094D-F7A8-78F3-935A5D83FC24}"/>
              </a:ext>
            </a:extLst>
          </p:cNvPr>
          <p:cNvPicPr>
            <a:picLocks noChangeAspect="1"/>
          </p:cNvPicPr>
          <p:nvPr/>
        </p:nvPicPr>
        <p:blipFill>
          <a:blip r:embed="rId4"/>
          <a:stretch>
            <a:fillRect/>
          </a:stretch>
        </p:blipFill>
        <p:spPr>
          <a:xfrm rot="21126720">
            <a:off x="7113874" y="1621973"/>
            <a:ext cx="5583543" cy="4516467"/>
          </a:xfrm>
          <a:prstGeom prst="rect">
            <a:avLst/>
          </a:prstGeom>
        </p:spPr>
      </p:pic>
    </p:spTree>
    <p:extLst>
      <p:ext uri="{BB962C8B-B14F-4D97-AF65-F5344CB8AC3E}">
        <p14:creationId xmlns:p14="http://schemas.microsoft.com/office/powerpoint/2010/main" val="3853971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1ACC69D-3D89-7E7D-4934-77E52BFF55E5}"/>
              </a:ext>
            </a:extLst>
          </p:cNvPr>
          <p:cNvSpPr>
            <a:spLocks noGrp="1"/>
          </p:cNvSpPr>
          <p:nvPr>
            <p:ph type="ftr" sz="quarter" idx="11"/>
          </p:nvPr>
        </p:nvSpPr>
        <p:spPr/>
        <p:txBody>
          <a:bodyPr/>
          <a:lstStyle/>
          <a:p>
            <a:r>
              <a:rPr lang="en-US" noProof="0" dirty="0"/>
              <a:t>cindy@cindylovelace.com</a:t>
            </a:r>
          </a:p>
        </p:txBody>
      </p:sp>
      <p:sp>
        <p:nvSpPr>
          <p:cNvPr id="3" name="Slide Number Placeholder 2">
            <a:extLst>
              <a:ext uri="{FF2B5EF4-FFF2-40B4-BE49-F238E27FC236}">
                <a16:creationId xmlns:a16="http://schemas.microsoft.com/office/drawing/2014/main" id="{4E351CBB-3A9C-1C47-0A0F-83A0D48F8C6B}"/>
              </a:ext>
            </a:extLst>
          </p:cNvPr>
          <p:cNvSpPr>
            <a:spLocks noGrp="1"/>
          </p:cNvSpPr>
          <p:nvPr>
            <p:ph type="sldNum" sz="quarter" idx="12"/>
          </p:nvPr>
        </p:nvSpPr>
        <p:spPr/>
        <p:txBody>
          <a:bodyPr/>
          <a:lstStyle/>
          <a:p>
            <a:fld id="{98C0CDE5-970C-4CC4-BF43-0DA127E73E82}" type="slidenum">
              <a:rPr lang="en-US" noProof="0" smtClean="0"/>
              <a:t>13</a:t>
            </a:fld>
            <a:endParaRPr lang="en-US" noProof="0" dirty="0"/>
          </a:p>
        </p:txBody>
      </p:sp>
      <p:sp>
        <p:nvSpPr>
          <p:cNvPr id="4" name="Title 3">
            <a:extLst>
              <a:ext uri="{FF2B5EF4-FFF2-40B4-BE49-F238E27FC236}">
                <a16:creationId xmlns:a16="http://schemas.microsoft.com/office/drawing/2014/main" id="{736C359E-7542-27C9-54B5-3AA5CED16118}"/>
              </a:ext>
            </a:extLst>
          </p:cNvPr>
          <p:cNvSpPr>
            <a:spLocks noGrp="1"/>
          </p:cNvSpPr>
          <p:nvPr>
            <p:ph type="title"/>
          </p:nvPr>
        </p:nvSpPr>
        <p:spPr>
          <a:xfrm rot="21180000">
            <a:off x="-15649" y="303868"/>
            <a:ext cx="5823998" cy="1325563"/>
          </a:xfrm>
        </p:spPr>
        <p:txBody>
          <a:bodyPr>
            <a:normAutofit/>
          </a:bodyPr>
          <a:lstStyle/>
          <a:p>
            <a:r>
              <a:rPr lang="en-US" sz="3600" dirty="0"/>
              <a:t>Hands-on Minds-on</a:t>
            </a:r>
          </a:p>
        </p:txBody>
      </p:sp>
      <p:sp>
        <p:nvSpPr>
          <p:cNvPr id="5" name="Text Placeholder 4">
            <a:extLst>
              <a:ext uri="{FF2B5EF4-FFF2-40B4-BE49-F238E27FC236}">
                <a16:creationId xmlns:a16="http://schemas.microsoft.com/office/drawing/2014/main" id="{AFF104B5-AF24-2A13-45FF-43F3DE1A5C7D}"/>
              </a:ext>
            </a:extLst>
          </p:cNvPr>
          <p:cNvSpPr>
            <a:spLocks noGrp="1"/>
          </p:cNvSpPr>
          <p:nvPr>
            <p:ph type="body" sz="quarter" idx="13"/>
          </p:nvPr>
        </p:nvSpPr>
        <p:spPr/>
        <p:txBody>
          <a:bodyPr/>
          <a:lstStyle/>
          <a:p>
            <a:r>
              <a:rPr lang="en-US" dirty="0"/>
              <a:t>Engage Students as much as possible.</a:t>
            </a:r>
          </a:p>
        </p:txBody>
      </p:sp>
    </p:spTree>
    <p:extLst>
      <p:ext uri="{BB962C8B-B14F-4D97-AF65-F5344CB8AC3E}">
        <p14:creationId xmlns:p14="http://schemas.microsoft.com/office/powerpoint/2010/main" val="209208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AA4C6-BA7F-40BC-AD51-EFDDDBEA5A84}"/>
              </a:ext>
            </a:extLst>
          </p:cNvPr>
          <p:cNvSpPr>
            <a:spLocks noGrp="1"/>
          </p:cNvSpPr>
          <p:nvPr>
            <p:ph type="title"/>
          </p:nvPr>
        </p:nvSpPr>
        <p:spPr/>
        <p:txBody>
          <a:bodyPr/>
          <a:lstStyle/>
          <a:p>
            <a:r>
              <a:rPr lang="en-US" dirty="0"/>
              <a:t>Questions?</a:t>
            </a:r>
            <a:endParaRPr lang="ru-RU" dirty="0"/>
          </a:p>
        </p:txBody>
      </p:sp>
      <p:sp>
        <p:nvSpPr>
          <p:cNvPr id="4" name="Text Placeholder 3">
            <a:extLst>
              <a:ext uri="{FF2B5EF4-FFF2-40B4-BE49-F238E27FC236}">
                <a16:creationId xmlns:a16="http://schemas.microsoft.com/office/drawing/2014/main" id="{F155FC3B-DD33-4B9A-A5EB-A2301786CE4E}"/>
              </a:ext>
            </a:extLst>
          </p:cNvPr>
          <p:cNvSpPr>
            <a:spLocks noGrp="1"/>
          </p:cNvSpPr>
          <p:nvPr>
            <p:ph type="body" sz="quarter" idx="14"/>
          </p:nvPr>
        </p:nvSpPr>
        <p:spPr/>
        <p:txBody>
          <a:bodyPr/>
          <a:lstStyle/>
          <a:p>
            <a:r>
              <a:rPr lang="en-US" sz="4000" dirty="0"/>
              <a:t>Cindy Lovelace</a:t>
            </a:r>
            <a:endParaRPr lang="ru-RU" sz="4000" dirty="0"/>
          </a:p>
        </p:txBody>
      </p:sp>
      <p:sp>
        <p:nvSpPr>
          <p:cNvPr id="3" name="Rectangle 2">
            <a:extLst>
              <a:ext uri="{FF2B5EF4-FFF2-40B4-BE49-F238E27FC236}">
                <a16:creationId xmlns:a16="http://schemas.microsoft.com/office/drawing/2014/main" id="{701842CC-CCA8-4D7D-B3EC-1EE44619FA65}"/>
              </a:ext>
            </a:extLst>
          </p:cNvPr>
          <p:cNvSpPr/>
          <p:nvPr/>
        </p:nvSpPr>
        <p:spPr>
          <a:xfrm rot="20974659">
            <a:off x="1334084" y="5575479"/>
            <a:ext cx="571682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Come by our Booth</a:t>
            </a:r>
          </a:p>
        </p:txBody>
      </p:sp>
      <p:sp>
        <p:nvSpPr>
          <p:cNvPr id="5" name="Rectangle 4">
            <a:extLst>
              <a:ext uri="{FF2B5EF4-FFF2-40B4-BE49-F238E27FC236}">
                <a16:creationId xmlns:a16="http://schemas.microsoft.com/office/drawing/2014/main" id="{68EEB388-A76C-CF3F-48FC-7A2E8C9DDB51}"/>
              </a:ext>
            </a:extLst>
          </p:cNvPr>
          <p:cNvSpPr/>
          <p:nvPr/>
        </p:nvSpPr>
        <p:spPr>
          <a:xfrm>
            <a:off x="7396737" y="5072349"/>
            <a:ext cx="4536435" cy="1569660"/>
          </a:xfrm>
          <a:prstGeom prst="rect">
            <a:avLst/>
          </a:prstGeom>
          <a:noFill/>
        </p:spPr>
        <p:txBody>
          <a:bodyPr wrap="non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972-935-3293</a:t>
            </a:r>
          </a:p>
          <a:p>
            <a:pPr algn="ctr"/>
            <a:r>
              <a:rPr lang="en-US" sz="3200" dirty="0">
                <a:ln w="0"/>
                <a:effectLst>
                  <a:outerShdw blurRad="38100" dist="19050" dir="2700000" algn="tl" rotWithShape="0">
                    <a:schemeClr val="dk1">
                      <a:alpha val="40000"/>
                    </a:schemeClr>
                  </a:outerShdw>
                </a:effectLst>
                <a:hlinkClick r:id="rId3"/>
              </a:rPr>
              <a:t>cindy@cindylovelace.com</a:t>
            </a:r>
            <a:endParaRPr lang="en-US" sz="3200" dirty="0">
              <a:ln w="0"/>
              <a:effectLst>
                <a:outerShdw blurRad="38100" dist="19050" dir="2700000" algn="tl" rotWithShape="0">
                  <a:schemeClr val="dk1">
                    <a:alpha val="40000"/>
                  </a:schemeClr>
                </a:outerShdw>
              </a:effectLst>
            </a:endParaRPr>
          </a:p>
          <a:p>
            <a:pPr algn="ctr"/>
            <a:r>
              <a:rPr lang="en-US" sz="3200" b="0" cap="none" spc="0" dirty="0">
                <a:ln w="0"/>
                <a:solidFill>
                  <a:schemeClr val="tx1"/>
                </a:solidFill>
                <a:effectLst>
                  <a:outerShdw blurRad="38100" dist="19050" dir="2700000" algn="tl" rotWithShape="0">
                    <a:schemeClr val="dk1">
                      <a:alpha val="40000"/>
                    </a:schemeClr>
                  </a:outerShdw>
                </a:effectLst>
              </a:rPr>
              <a:t>www.staar-alt.com</a:t>
            </a:r>
          </a:p>
        </p:txBody>
      </p:sp>
      <p:sp>
        <p:nvSpPr>
          <p:cNvPr id="11" name="Picture Placeholder 10">
            <a:extLst>
              <a:ext uri="{FF2B5EF4-FFF2-40B4-BE49-F238E27FC236}">
                <a16:creationId xmlns:a16="http://schemas.microsoft.com/office/drawing/2014/main" id="{BA43B4EC-FCCA-E400-6B52-B290151F8D8A}"/>
              </a:ext>
            </a:extLst>
          </p:cNvPr>
          <p:cNvSpPr>
            <a:spLocks noGrp="1"/>
          </p:cNvSpPr>
          <p:nvPr>
            <p:ph type="pic" sz="quarter" idx="13"/>
          </p:nvPr>
        </p:nvSpPr>
        <p:spPr/>
      </p:sp>
      <p:pic>
        <p:nvPicPr>
          <p:cNvPr id="1026" name="Picture 2" descr="Amazing Educators (Special Education): Debbie Roper Bryan, Premier High  School | Little Rock Family">
            <a:extLst>
              <a:ext uri="{FF2B5EF4-FFF2-40B4-BE49-F238E27FC236}">
                <a16:creationId xmlns:a16="http://schemas.microsoft.com/office/drawing/2014/main" id="{B0D4FBD5-C9BB-DF26-194A-0A67A09319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79127">
            <a:off x="-524730" y="1654629"/>
            <a:ext cx="6229073" cy="4145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331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a:xfrm rot="-360000">
            <a:off x="272509" y="977396"/>
            <a:ext cx="4331850" cy="734415"/>
          </a:xfrm>
        </p:spPr>
        <p:txBody>
          <a:bodyPr/>
          <a:lstStyle/>
          <a:p>
            <a:r>
              <a:rPr lang="en-US" dirty="0"/>
              <a:t>You should know!</a:t>
            </a:r>
          </a:p>
        </p:txBody>
      </p:sp>
      <p:sp>
        <p:nvSpPr>
          <p:cNvPr id="2" name="Text Placeholder 1">
            <a:extLst>
              <a:ext uri="{FF2B5EF4-FFF2-40B4-BE49-F238E27FC236}">
                <a16:creationId xmlns:a16="http://schemas.microsoft.com/office/drawing/2014/main" id="{6587D558-5792-4FF7-9111-65F4C874C61B}"/>
              </a:ext>
            </a:extLst>
          </p:cNvPr>
          <p:cNvSpPr>
            <a:spLocks noGrp="1"/>
          </p:cNvSpPr>
          <p:nvPr>
            <p:ph type="body" idx="1"/>
          </p:nvPr>
        </p:nvSpPr>
        <p:spPr>
          <a:xfrm>
            <a:off x="748029" y="2442380"/>
            <a:ext cx="4862043" cy="986620"/>
          </a:xfrm>
        </p:spPr>
        <p:txBody>
          <a:bodyPr>
            <a:normAutofit/>
          </a:bodyPr>
          <a:lstStyle/>
          <a:p>
            <a:pPr algn="ctr"/>
            <a:r>
              <a:rPr lang="en-US" sz="5400" dirty="0"/>
              <a:t>I  BELIEVE</a:t>
            </a:r>
          </a:p>
        </p:txBody>
      </p:sp>
      <p:pic>
        <p:nvPicPr>
          <p:cNvPr id="17" name="Picture Placeholder 16" descr="Boy Reading Book">
            <a:extLst>
              <a:ext uri="{FF2B5EF4-FFF2-40B4-BE49-F238E27FC236}">
                <a16:creationId xmlns:a16="http://schemas.microsoft.com/office/drawing/2014/main" id="{C8B885F2-2AC2-46A9-9D9B-71123D1A1F6B}"/>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a:stretch/>
        </p:blipFill>
        <p:spPr>
          <a:xfrm rot="720000">
            <a:off x="6384187" y="209524"/>
            <a:ext cx="4647699" cy="5472101"/>
          </a:xfrm>
        </p:spPr>
      </p:pic>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fld id="{98C0CDE5-970C-4CC4-BF43-0DA127E73E82}" type="slidenum">
              <a:rPr lang="en-US" smtClean="0"/>
              <a:pPr/>
              <a:t>2</a:t>
            </a:fld>
            <a:endParaRPr lang="en-US" dirty="0"/>
          </a:p>
        </p:txBody>
      </p:sp>
      <p:sp>
        <p:nvSpPr>
          <p:cNvPr id="9" name="Rectangle 8">
            <a:extLst>
              <a:ext uri="{FF2B5EF4-FFF2-40B4-BE49-F238E27FC236}">
                <a16:creationId xmlns:a16="http://schemas.microsoft.com/office/drawing/2014/main" id="{A5D42C7F-87F2-4D67-B874-6145ABDCBCBC}"/>
              </a:ext>
            </a:extLst>
          </p:cNvPr>
          <p:cNvSpPr/>
          <p:nvPr/>
        </p:nvSpPr>
        <p:spPr>
          <a:xfrm>
            <a:off x="346780" y="3673367"/>
            <a:ext cx="5519331" cy="1569660"/>
          </a:xfrm>
          <a:prstGeom prst="rect">
            <a:avLst/>
          </a:prstGeom>
          <a:noFill/>
        </p:spPr>
        <p:txBody>
          <a:bodyPr wrap="none" lIns="91440" tIns="45720" rIns="91440" bIns="45720">
            <a:spAutoFit/>
          </a:bodyPr>
          <a:lstStyle/>
          <a:p>
            <a:pPr algn="ctr"/>
            <a:r>
              <a:rPr lang="en-US" sz="4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SPECIAL EDUCATION</a:t>
            </a:r>
          </a:p>
          <a:p>
            <a:pPr algn="ctr"/>
            <a:r>
              <a:rPr lang="en-US" sz="4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MUST BE </a:t>
            </a:r>
            <a:r>
              <a:rPr lang="en-US" sz="4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SPECIAL</a:t>
            </a:r>
            <a:endParaRPr lang="en-US" sz="4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671418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a:xfrm>
            <a:off x="11163743" y="5945824"/>
            <a:ext cx="642257" cy="365125"/>
          </a:xfrm>
        </p:spPr>
        <p:txBody>
          <a:bodyPr anchor="ctr">
            <a:normAutofit/>
          </a:bodyPr>
          <a:lstStyle/>
          <a:p>
            <a:pPr>
              <a:spcAft>
                <a:spcPts val="600"/>
              </a:spcAft>
            </a:pPr>
            <a:fld id="{98C0CDE5-970C-4CC4-BF43-0DA127E73E82}" type="slidenum">
              <a:rPr lang="en-US" smtClean="0"/>
              <a:pPr>
                <a:spcAft>
                  <a:spcPts val="600"/>
                </a:spcAft>
              </a:pPr>
              <a:t>3</a:t>
            </a:fld>
            <a:endParaRPr lang="en-US"/>
          </a:p>
        </p:txBody>
      </p:sp>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a:xfrm rot="21180000">
            <a:off x="138482" y="274692"/>
            <a:ext cx="4589044" cy="1325563"/>
          </a:xfrm>
        </p:spPr>
        <p:txBody>
          <a:bodyPr anchor="ctr">
            <a:normAutofit/>
          </a:bodyPr>
          <a:lstStyle/>
          <a:p>
            <a:r>
              <a:rPr lang="en-US" sz="3600" dirty="0"/>
              <a:t>Hands-on Minds-on</a:t>
            </a:r>
          </a:p>
        </p:txBody>
      </p:sp>
      <p:sp>
        <p:nvSpPr>
          <p:cNvPr id="32" name="Text Placeholder 4">
            <a:extLst>
              <a:ext uri="{FF2B5EF4-FFF2-40B4-BE49-F238E27FC236}">
                <a16:creationId xmlns:a16="http://schemas.microsoft.com/office/drawing/2014/main" id="{5D251917-8DFC-46ED-8092-DD27C65E6E16}"/>
              </a:ext>
            </a:extLst>
          </p:cNvPr>
          <p:cNvSpPr>
            <a:spLocks noGrp="1"/>
          </p:cNvSpPr>
          <p:nvPr>
            <p:ph sz="half" idx="2"/>
          </p:nvPr>
        </p:nvSpPr>
        <p:spPr>
          <a:xfrm>
            <a:off x="5267325" y="2476500"/>
            <a:ext cx="6294643" cy="3325210"/>
          </a:xfrm>
        </p:spPr>
        <p:txBody>
          <a:bodyPr>
            <a:normAutofit/>
          </a:bodyPr>
          <a:lstStyle/>
          <a:p>
            <a:r>
              <a:rPr lang="en-US" sz="3600" b="1" i="1" dirty="0"/>
              <a:t>Provides Active Lessons </a:t>
            </a:r>
          </a:p>
          <a:p>
            <a:r>
              <a:rPr lang="en-US" sz="3600" b="1" i="1" dirty="0"/>
              <a:t>Use Hands-on Instruction</a:t>
            </a:r>
          </a:p>
          <a:p>
            <a:r>
              <a:rPr lang="en-US" sz="3600" b="1" i="1" dirty="0"/>
              <a:t>Engages Students</a:t>
            </a:r>
          </a:p>
          <a:p>
            <a:r>
              <a:rPr lang="en-US" sz="3600" b="1" i="1" dirty="0"/>
              <a:t>Provides Concrete Lessons</a:t>
            </a:r>
          </a:p>
          <a:p>
            <a:r>
              <a:rPr lang="en-US" sz="3600" b="1" i="1" dirty="0"/>
              <a:t>Expects All Students to Learn</a:t>
            </a:r>
            <a:endParaRPr lang="en-US" b="1" i="1" dirty="0"/>
          </a:p>
        </p:txBody>
      </p:sp>
      <mc:AlternateContent xmlns:mc="http://schemas.openxmlformats.org/markup-compatibility/2006">
        <mc:Choice xmlns:am3d="http://schemas.microsoft.com/office/drawing/2017/model3d" Requires="am3d">
          <p:graphicFrame>
            <p:nvGraphicFramePr>
              <p:cNvPr id="7" name="Content Placeholder 6" descr="Pinacoid Blue">
                <a:extLst>
                  <a:ext uri="{FF2B5EF4-FFF2-40B4-BE49-F238E27FC236}">
                    <a16:creationId xmlns:a16="http://schemas.microsoft.com/office/drawing/2014/main" id="{2E422E6A-38DB-4EA3-A35B-F820D52AA121}"/>
                  </a:ext>
                </a:extLst>
              </p:cNvPr>
              <p:cNvGraphicFramePr>
                <a:graphicFrameLocks noGrp="1" noChangeAspect="1"/>
              </p:cNvGraphicFramePr>
              <p:nvPr>
                <p:ph sz="half" idx="1"/>
                <p:extLst>
                  <p:ext uri="{D42A27DB-BD31-4B8C-83A1-F6EECF244321}">
                    <p14:modId xmlns:p14="http://schemas.microsoft.com/office/powerpoint/2010/main" val="1599651988"/>
                  </p:ext>
                </p:extLst>
              </p:nvPr>
            </p:nvGraphicFramePr>
            <p:xfrm>
              <a:off x="74813" y="1185390"/>
              <a:ext cx="5322363" cy="5398744"/>
            </p:xfrm>
            <a:graphic>
              <a:graphicData uri="http://schemas.microsoft.com/office/drawing/2017/model3d">
                <am3d:model3d r:embed="rId3">
                  <am3d:spPr>
                    <a:xfrm>
                      <a:off x="0" y="0"/>
                      <a:ext cx="5322363" cy="5398744"/>
                    </a:xfrm>
                    <a:prstGeom prst="rect">
                      <a:avLst/>
                    </a:prstGeom>
                  </am3d:spPr>
                  <am3d:camera>
                    <am3d:pos x="0" y="0" z="62824008"/>
                    <am3d:up dx="0" dy="36000000" dz="0"/>
                    <am3d:lookAt x="0" y="0" z="0"/>
                    <am3d:perspective fov="2700000"/>
                  </am3d:camera>
                  <am3d:trans>
                    <am3d:meterPerModelUnit n="120914" d="1000000"/>
                    <am3d:preTrans dx="0" dy="-13241296" dz="0"/>
                    <am3d:scale>
                      <am3d:sx n="1000000" d="1000000"/>
                      <am3d:sy n="1000000" d="1000000"/>
                      <am3d:sz n="1000000" d="1000000"/>
                    </am3d:scale>
                    <am3d:rot ax="1489988" ay="2014614" az="861351"/>
                    <am3d:postTrans dx="0" dy="0" dz="0"/>
                  </am3d:trans>
                  <am3d:raster rName="Office3DRenderer" rVer="16.0.8326">
                    <am3d:blip r:embed="rId4"/>
                  </am3d:raster>
                  <am3d:objViewport viewportSz="60982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Content Placeholder 6" descr="Pinacoid Blue">
                <a:extLst>
                  <a:ext uri="{FF2B5EF4-FFF2-40B4-BE49-F238E27FC236}">
                    <a16:creationId xmlns:a16="http://schemas.microsoft.com/office/drawing/2014/main" id="{2E422E6A-38DB-4EA3-A35B-F820D52AA121}"/>
                  </a:ext>
                </a:extLst>
              </p:cNvPr>
              <p:cNvPicPr>
                <a:picLocks noGrp="1" noRot="1" noChangeAspect="1" noMove="1" noResize="1" noEditPoints="1" noAdjustHandles="1" noChangeArrowheads="1" noChangeShapeType="1" noCrop="1"/>
              </p:cNvPicPr>
              <p:nvPr/>
            </p:nvPicPr>
            <p:blipFill>
              <a:blip r:embed="rId4"/>
              <a:stretch>
                <a:fillRect/>
              </a:stretch>
            </p:blipFill>
            <p:spPr>
              <a:xfrm>
                <a:off x="74813" y="1185390"/>
                <a:ext cx="5322363" cy="5398744"/>
              </a:xfrm>
              <a:prstGeom prst="rect">
                <a:avLst/>
              </a:prstGeom>
            </p:spPr>
          </p:pic>
        </mc:Fallback>
      </mc:AlternateContent>
      <p:sp>
        <p:nvSpPr>
          <p:cNvPr id="10" name="Rectangle 9">
            <a:extLst>
              <a:ext uri="{FF2B5EF4-FFF2-40B4-BE49-F238E27FC236}">
                <a16:creationId xmlns:a16="http://schemas.microsoft.com/office/drawing/2014/main" id="{78B6CE9A-2F45-4829-AFDF-6F68BA0D8B5B}"/>
              </a:ext>
            </a:extLst>
          </p:cNvPr>
          <p:cNvSpPr/>
          <p:nvPr/>
        </p:nvSpPr>
        <p:spPr>
          <a:xfrm rot="21372705">
            <a:off x="489627" y="2558149"/>
            <a:ext cx="4726407" cy="3293209"/>
          </a:xfrm>
          <a:prstGeom prst="rect">
            <a:avLst/>
          </a:prstGeom>
          <a:noFill/>
          <a:scene3d>
            <a:camera prst="isometricOffAxis1Right"/>
            <a:lightRig rig="threePt" dir="t"/>
          </a:scene3d>
        </p:spPr>
        <p:txBody>
          <a:bodyPr wrap="square" lIns="91440" tIns="45720" rIns="91440" bIns="45720">
            <a:spAutoFit/>
          </a:bodyPr>
          <a:lstStyle/>
          <a:p>
            <a:pPr algn="ctr"/>
            <a:r>
              <a:rPr lang="en-US" sz="4800" b="1" dirty="0">
                <a:ln w="0"/>
                <a:solidFill>
                  <a:schemeClr val="accent2">
                    <a:lumMod val="20000"/>
                    <a:lumOff val="80000"/>
                  </a:schemeClr>
                </a:solidFill>
                <a:effectLst>
                  <a:outerShdw blurRad="38100" dist="19050" dir="2700000" algn="tl" rotWithShape="0">
                    <a:schemeClr val="dk1">
                      <a:alpha val="40000"/>
                    </a:schemeClr>
                  </a:outerShdw>
                </a:effectLst>
              </a:rPr>
              <a:t>Students Must</a:t>
            </a:r>
          </a:p>
          <a:p>
            <a:pPr algn="ctr"/>
            <a:r>
              <a:rPr lang="en-US" sz="4000" b="1" cap="none" spc="0" dirty="0">
                <a:ln w="0"/>
                <a:solidFill>
                  <a:schemeClr val="accent2">
                    <a:lumMod val="20000"/>
                    <a:lumOff val="80000"/>
                  </a:schemeClr>
                </a:solidFill>
                <a:effectLst>
                  <a:outerShdw blurRad="38100" dist="19050" dir="2700000" algn="tl" rotWithShape="0">
                    <a:schemeClr val="dk1">
                      <a:alpha val="40000"/>
                    </a:schemeClr>
                  </a:outerShdw>
                </a:effectLst>
              </a:rPr>
              <a:t>See it, Hear it, </a:t>
            </a:r>
          </a:p>
          <a:p>
            <a:pPr algn="ctr"/>
            <a:r>
              <a:rPr lang="en-US" sz="4000" b="1" cap="none" spc="0" dirty="0">
                <a:ln w="0"/>
                <a:solidFill>
                  <a:schemeClr val="accent2">
                    <a:lumMod val="20000"/>
                    <a:lumOff val="80000"/>
                  </a:schemeClr>
                </a:solidFill>
                <a:effectLst>
                  <a:outerShdw blurRad="38100" dist="19050" dir="2700000" algn="tl" rotWithShape="0">
                    <a:schemeClr val="dk1">
                      <a:alpha val="40000"/>
                    </a:schemeClr>
                  </a:outerShdw>
                </a:effectLst>
              </a:rPr>
              <a:t>Feel it!</a:t>
            </a:r>
          </a:p>
          <a:p>
            <a:pPr algn="ctr"/>
            <a:r>
              <a:rPr lang="en-US" sz="4000" b="1" dirty="0">
                <a:ln w="0"/>
                <a:solidFill>
                  <a:schemeClr val="accent2">
                    <a:lumMod val="20000"/>
                    <a:lumOff val="80000"/>
                  </a:schemeClr>
                </a:solidFill>
                <a:effectLst>
                  <a:outerShdw blurRad="38100" dist="19050" dir="2700000" algn="tl" rotWithShape="0">
                    <a:schemeClr val="dk1">
                      <a:alpha val="40000"/>
                    </a:schemeClr>
                  </a:outerShdw>
                </a:effectLst>
              </a:rPr>
              <a:t>Many times! </a:t>
            </a:r>
          </a:p>
          <a:p>
            <a:pPr algn="ctr"/>
            <a:r>
              <a:rPr lang="en-US" sz="4000" b="1" dirty="0">
                <a:ln w="0"/>
                <a:solidFill>
                  <a:schemeClr val="accent2">
                    <a:lumMod val="20000"/>
                    <a:lumOff val="80000"/>
                  </a:schemeClr>
                </a:solidFill>
                <a:effectLst>
                  <a:outerShdw blurRad="38100" dist="19050" dir="2700000" algn="tl" rotWithShape="0">
                    <a:schemeClr val="dk1">
                      <a:alpha val="40000"/>
                    </a:schemeClr>
                  </a:outerShdw>
                </a:effectLst>
              </a:rPr>
              <a:t>Many ways!</a:t>
            </a:r>
            <a:endParaRPr lang="en-US" sz="4000" b="1" cap="none" spc="0" dirty="0">
              <a:ln w="0"/>
              <a:solidFill>
                <a:schemeClr val="accent2">
                  <a:lumMod val="20000"/>
                  <a:lumOff val="80000"/>
                </a:schemeClr>
              </a:solidFill>
              <a:effectLst>
                <a:outerShdw blurRad="38100" dist="19050" dir="2700000" algn="tl" rotWithShape="0">
                  <a:schemeClr val="dk1">
                    <a:alpha val="40000"/>
                  </a:schemeClr>
                </a:outerShdw>
              </a:effectLst>
            </a:endParaRPr>
          </a:p>
        </p:txBody>
      </p:sp>
      <mc:AlternateContent xmlns:mc="http://schemas.openxmlformats.org/markup-compatibility/2006">
        <mc:Choice xmlns:am3d="http://schemas.microsoft.com/office/drawing/2017/model3d" Requires="am3d">
          <p:graphicFrame>
            <p:nvGraphicFramePr>
              <p:cNvPr id="11" name="3D Model 10" descr="School of fish">
                <a:extLst>
                  <a:ext uri="{FF2B5EF4-FFF2-40B4-BE49-F238E27FC236}">
                    <a16:creationId xmlns:a16="http://schemas.microsoft.com/office/drawing/2014/main" id="{C5B89376-BFCD-4049-B6FB-D11C727EF15A}"/>
                  </a:ext>
                </a:extLst>
              </p:cNvPr>
              <p:cNvGraphicFramePr>
                <a:graphicFrameLocks noChangeAspect="1"/>
              </p:cNvGraphicFramePr>
              <p:nvPr>
                <p:extLst>
                  <p:ext uri="{D42A27DB-BD31-4B8C-83A1-F6EECF244321}">
                    <p14:modId xmlns:p14="http://schemas.microsoft.com/office/powerpoint/2010/main" val="3170263160"/>
                  </p:ext>
                </p:extLst>
              </p:nvPr>
            </p:nvGraphicFramePr>
            <p:xfrm>
              <a:off x="8147487" y="-498419"/>
              <a:ext cx="2827309" cy="2237095"/>
            </p:xfrm>
            <a:graphic>
              <a:graphicData uri="http://schemas.microsoft.com/office/drawing/2017/model3d">
                <am3d:model3d r:embed="rId5">
                  <am3d:spPr>
                    <a:xfrm>
                      <a:off x="0" y="0"/>
                      <a:ext cx="2827309" cy="2237095"/>
                    </a:xfrm>
                    <a:prstGeom prst="rect">
                      <a:avLst/>
                    </a:prstGeom>
                  </am3d:spPr>
                  <am3d:camera>
                    <am3d:pos x="0" y="0" z="59615781"/>
                    <am3d:up dx="0" dy="36000000" dz="0"/>
                    <am3d:lookAt x="0" y="0" z="0"/>
                    <am3d:perspective fov="2700000"/>
                  </am3d:camera>
                  <am3d:trans>
                    <am3d:meterPerModelUnit n="10474" d="1000000"/>
                    <am3d:preTrans dx="-4262210" dy="-7210043" dz="549863"/>
                    <am3d:scale>
                      <am3d:sx n="1000000" d="1000000"/>
                      <am3d:sy n="1000000" d="1000000"/>
                      <am3d:sz n="1000000" d="1000000"/>
                    </am3d:scale>
                    <am3d:rot/>
                    <am3d:postTrans dx="0" dy="0" dz="0"/>
                  </am3d:trans>
                  <am3d:raster rName="Office3DRenderer" rVer="16.0.8326">
                    <am3d:blip r:embed="rId6"/>
                  </am3d:raster>
                  <am3d:extLst>
                    <a:ext uri="{E9DE012E-A134-456F-84FE-255F9AAD75C6}">
                      <a3danim:posterFrame xmlns:a3danim="http://schemas.microsoft.com/office/drawing/2018/animation/model3d" animId="0"/>
                    </a:ext>
                  </am3d:extLst>
                  <am3d:objViewport viewportSz="891982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School of fish">
                <a:extLst>
                  <a:ext uri="{FF2B5EF4-FFF2-40B4-BE49-F238E27FC236}">
                    <a16:creationId xmlns:a16="http://schemas.microsoft.com/office/drawing/2014/main" id="{C5B89376-BFCD-4049-B6FB-D11C727EF15A}"/>
                  </a:ext>
                </a:extLst>
              </p:cNvPr>
              <p:cNvPicPr>
                <a:picLocks noGrp="1" noRot="1" noChangeAspect="1" noMove="1" noResize="1" noEditPoints="1" noAdjustHandles="1" noChangeArrowheads="1" noChangeShapeType="1" noCrop="1"/>
              </p:cNvPicPr>
              <p:nvPr/>
            </p:nvPicPr>
            <p:blipFill>
              <a:blip r:embed="rId6"/>
              <a:stretch>
                <a:fillRect/>
              </a:stretch>
            </p:blipFill>
            <p:spPr>
              <a:xfrm>
                <a:off x="8147487" y="-498419"/>
                <a:ext cx="2827309" cy="223709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2" name="3D Model 11" descr="School of fish">
                <a:extLst>
                  <a:ext uri="{FF2B5EF4-FFF2-40B4-BE49-F238E27FC236}">
                    <a16:creationId xmlns:a16="http://schemas.microsoft.com/office/drawing/2014/main" id="{B442A0CC-97FB-400B-A893-EB6204CB0988}"/>
                  </a:ext>
                </a:extLst>
              </p:cNvPr>
              <p:cNvGraphicFramePr>
                <a:graphicFrameLocks noChangeAspect="1"/>
              </p:cNvGraphicFramePr>
              <p:nvPr>
                <p:extLst>
                  <p:ext uri="{D42A27DB-BD31-4B8C-83A1-F6EECF244321}">
                    <p14:modId xmlns:p14="http://schemas.microsoft.com/office/powerpoint/2010/main" val="2346645968"/>
                  </p:ext>
                </p:extLst>
              </p:nvPr>
            </p:nvGraphicFramePr>
            <p:xfrm>
              <a:off x="5923908" y="4210429"/>
              <a:ext cx="3646799" cy="2351852"/>
            </p:xfrm>
            <a:graphic>
              <a:graphicData uri="http://schemas.microsoft.com/office/drawing/2017/model3d">
                <am3d:model3d r:embed="rId5">
                  <am3d:spPr>
                    <a:xfrm>
                      <a:off x="0" y="0"/>
                      <a:ext cx="3646799" cy="2351852"/>
                    </a:xfrm>
                    <a:prstGeom prst="rect">
                      <a:avLst/>
                    </a:prstGeom>
                  </am3d:spPr>
                  <am3d:camera>
                    <am3d:pos x="0" y="0" z="59615781"/>
                    <am3d:up dx="0" dy="36000000" dz="0"/>
                    <am3d:lookAt x="0" y="0" z="0"/>
                    <am3d:perspective fov="2700000"/>
                  </am3d:camera>
                  <am3d:trans>
                    <am3d:meterPerModelUnit n="10474" d="1000000"/>
                    <am3d:preTrans dx="-4262210" dy="-7210043" dz="549863"/>
                    <am3d:scale>
                      <am3d:sx n="1000000" d="1000000"/>
                      <am3d:sy n="1000000" d="1000000"/>
                      <am3d:sz n="1000000" d="1000000"/>
                    </am3d:scale>
                    <am3d:rot/>
                    <am3d:postTrans dx="0" dy="0" dz="0"/>
                  </am3d:trans>
                  <am3d:raster rName="Office3DRenderer" rVer="16.0.8326">
                    <am3d:blip r:embed="rId7"/>
                  </am3d:raster>
                  <am3d:extLst>
                    <a:ext uri="{E9DE012E-A134-456F-84FE-255F9AAD75C6}">
                      <a3danim:posterFrame xmlns:a3danim="http://schemas.microsoft.com/office/drawing/2018/animation/model3d" animId="0"/>
                    </a:ext>
                  </am3d:extLst>
                  <am3d:objViewport viewportSz="85028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descr="School of fish">
                <a:extLst>
                  <a:ext uri="{FF2B5EF4-FFF2-40B4-BE49-F238E27FC236}">
                    <a16:creationId xmlns:a16="http://schemas.microsoft.com/office/drawing/2014/main" id="{B442A0CC-97FB-400B-A893-EB6204CB0988}"/>
                  </a:ext>
                </a:extLst>
              </p:cNvPr>
              <p:cNvPicPr>
                <a:picLocks noGrp="1" noRot="1" noChangeAspect="1" noMove="1" noResize="1" noEditPoints="1" noAdjustHandles="1" noChangeArrowheads="1" noChangeShapeType="1" noCrop="1"/>
              </p:cNvPicPr>
              <p:nvPr/>
            </p:nvPicPr>
            <p:blipFill>
              <a:blip r:embed="rId7"/>
              <a:stretch>
                <a:fillRect/>
              </a:stretch>
            </p:blipFill>
            <p:spPr>
              <a:xfrm>
                <a:off x="5923908" y="4210429"/>
                <a:ext cx="3646799" cy="2351852"/>
              </a:xfrm>
              <a:prstGeom prst="rect">
                <a:avLst/>
              </a:prstGeom>
            </p:spPr>
          </p:pic>
        </mc:Fallback>
      </mc:AlternateContent>
      <p:sp>
        <p:nvSpPr>
          <p:cNvPr id="3" name="Rectangle 2">
            <a:extLst>
              <a:ext uri="{FF2B5EF4-FFF2-40B4-BE49-F238E27FC236}">
                <a16:creationId xmlns:a16="http://schemas.microsoft.com/office/drawing/2014/main" id="{4538D7CC-BF52-40DA-A6CD-074A72122D66}"/>
              </a:ext>
            </a:extLst>
          </p:cNvPr>
          <p:cNvSpPr/>
          <p:nvPr/>
        </p:nvSpPr>
        <p:spPr>
          <a:xfrm>
            <a:off x="5314527" y="1482282"/>
            <a:ext cx="5487272" cy="923330"/>
          </a:xfrm>
          <a:prstGeom prst="rect">
            <a:avLst/>
          </a:prstGeom>
          <a:noFill/>
        </p:spPr>
        <p:txBody>
          <a:bodyPr wrap="none" lIns="91440" tIns="45720" rIns="91440" bIns="45720">
            <a:spAutoFit/>
          </a:bodyPr>
          <a:lstStyle/>
          <a:p>
            <a:pPr algn="ctr"/>
            <a:r>
              <a:rPr lang="en-US" sz="5400" b="1" dirty="0">
                <a:ln w="0"/>
                <a:effectLst>
                  <a:outerShdw blurRad="38100" dist="19050" dir="2700000" algn="tl" rotWithShape="0">
                    <a:schemeClr val="dk1">
                      <a:alpha val="40000"/>
                    </a:schemeClr>
                  </a:outerShdw>
                </a:effectLst>
              </a:rPr>
              <a:t>How does it work?</a:t>
            </a:r>
            <a:endParaRPr lang="en-US" sz="5400" b="1" cap="none" spc="0" dirty="0">
              <a:ln w="0"/>
              <a:solidFill>
                <a:schemeClr val="tx1"/>
              </a:solidFill>
              <a:effectLst>
                <a:outerShdw blurRad="38100" dist="19050" dir="2700000" algn="tl" rotWithShape="0">
                  <a:schemeClr val="dk1">
                    <a:alpha val="40000"/>
                  </a:schemeClr>
                </a:outerShdw>
              </a:effectLst>
            </a:endParaRPr>
          </a:p>
        </p:txBody>
      </p:sp>
      <p:sp>
        <p:nvSpPr>
          <p:cNvPr id="13" name="Footer Placeholder 1">
            <a:extLst>
              <a:ext uri="{FF2B5EF4-FFF2-40B4-BE49-F238E27FC236}">
                <a16:creationId xmlns:a16="http://schemas.microsoft.com/office/drawing/2014/main" id="{5C7353BF-B960-4FE1-895A-4A5B0C4B91EC}"/>
              </a:ext>
            </a:extLst>
          </p:cNvPr>
          <p:cNvSpPr>
            <a:spLocks noGrp="1"/>
          </p:cNvSpPr>
          <p:nvPr>
            <p:ph type="ftr" sz="quarter" idx="11"/>
          </p:nvPr>
        </p:nvSpPr>
        <p:spPr>
          <a:xfrm>
            <a:off x="7188549" y="98491"/>
            <a:ext cx="5003451" cy="655001"/>
          </a:xfrm>
        </p:spPr>
        <p:txBody>
          <a:bodyPr/>
          <a:lstStyle/>
          <a:p>
            <a:r>
              <a:rPr lang="en-US" sz="2000" dirty="0">
                <a:solidFill>
                  <a:srgbClr val="0070C0"/>
                </a:solidFill>
              </a:rPr>
              <a:t>!</a:t>
            </a:r>
          </a:p>
        </p:txBody>
      </p:sp>
    </p:spTree>
    <p:extLst>
      <p:ext uri="{BB962C8B-B14F-4D97-AF65-F5344CB8AC3E}">
        <p14:creationId xmlns:p14="http://schemas.microsoft.com/office/powerpoint/2010/main" val="2439947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38A6CE-F5D6-5D13-F18C-97FA9E0E7382}"/>
              </a:ext>
            </a:extLst>
          </p:cNvPr>
          <p:cNvSpPr>
            <a:spLocks noGrp="1"/>
          </p:cNvSpPr>
          <p:nvPr>
            <p:ph type="sldNum" sz="quarter" idx="12"/>
          </p:nvPr>
        </p:nvSpPr>
        <p:spPr/>
        <p:txBody>
          <a:bodyPr/>
          <a:lstStyle/>
          <a:p>
            <a:fld id="{98C0CDE5-970C-4CC4-BF43-0DA127E73E82}" type="slidenum">
              <a:rPr lang="en-US" noProof="0" smtClean="0"/>
              <a:t>4</a:t>
            </a:fld>
            <a:endParaRPr lang="en-US" noProof="0" dirty="0"/>
          </a:p>
        </p:txBody>
      </p:sp>
      <p:sp>
        <p:nvSpPr>
          <p:cNvPr id="4" name="Title 3">
            <a:extLst>
              <a:ext uri="{FF2B5EF4-FFF2-40B4-BE49-F238E27FC236}">
                <a16:creationId xmlns:a16="http://schemas.microsoft.com/office/drawing/2014/main" id="{EB9DC275-A0CD-99DC-ADF3-E22D5979605B}"/>
              </a:ext>
            </a:extLst>
          </p:cNvPr>
          <p:cNvSpPr>
            <a:spLocks noGrp="1"/>
          </p:cNvSpPr>
          <p:nvPr>
            <p:ph type="title"/>
          </p:nvPr>
        </p:nvSpPr>
        <p:spPr>
          <a:xfrm rot="21180000">
            <a:off x="278523" y="262636"/>
            <a:ext cx="4391191" cy="1325563"/>
          </a:xfrm>
        </p:spPr>
        <p:txBody>
          <a:bodyPr>
            <a:normAutofit/>
          </a:bodyPr>
          <a:lstStyle/>
          <a:p>
            <a:pPr algn="ctr"/>
            <a:r>
              <a:rPr lang="en-US" sz="6600" dirty="0"/>
              <a:t>Chanting!</a:t>
            </a:r>
          </a:p>
        </p:txBody>
      </p:sp>
      <p:sp>
        <p:nvSpPr>
          <p:cNvPr id="5" name="Rectangle 4">
            <a:extLst>
              <a:ext uri="{FF2B5EF4-FFF2-40B4-BE49-F238E27FC236}">
                <a16:creationId xmlns:a16="http://schemas.microsoft.com/office/drawing/2014/main" id="{41BF1834-F930-8643-65C4-DA6E475A686A}"/>
              </a:ext>
            </a:extLst>
          </p:cNvPr>
          <p:cNvSpPr/>
          <p:nvPr/>
        </p:nvSpPr>
        <p:spPr>
          <a:xfrm>
            <a:off x="1500810" y="1247866"/>
            <a:ext cx="10376452" cy="4524315"/>
          </a:xfrm>
          <a:prstGeom prst="rect">
            <a:avLst/>
          </a:prstGeom>
          <a:noFill/>
        </p:spPr>
        <p:txBody>
          <a:bodyPr wrap="square" lIns="91440" tIns="45720" rIns="91440" bIns="45720">
            <a:spAutoFit/>
          </a:bodyPr>
          <a:lstStyle/>
          <a:p>
            <a:pPr algn="ctr"/>
            <a:endParaRPr lang="en-US" b="1" cap="none" spc="0" dirty="0">
              <a:ln w="0"/>
              <a:solidFill>
                <a:schemeClr val="tx1">
                  <a:lumMod val="60000"/>
                  <a:lumOff val="40000"/>
                </a:schemeClr>
              </a:solidFill>
              <a:effectLst>
                <a:outerShdw blurRad="38100" dist="19050" dir="2700000" algn="tl" rotWithShape="0">
                  <a:schemeClr val="dk1">
                    <a:alpha val="40000"/>
                  </a:schemeClr>
                </a:outerShdw>
              </a:effectLst>
            </a:endParaRPr>
          </a:p>
          <a:p>
            <a:pPr algn="ctr"/>
            <a:r>
              <a:rPr lang="en-US" sz="5400" b="1" cap="none" spc="0" dirty="0">
                <a:ln w="0"/>
                <a:solidFill>
                  <a:schemeClr val="tx1">
                    <a:lumMod val="60000"/>
                    <a:lumOff val="40000"/>
                  </a:schemeClr>
                </a:solidFill>
                <a:effectLst>
                  <a:outerShdw blurRad="38100" dist="19050" dir="2700000" algn="tl" rotWithShape="0">
                    <a:schemeClr val="dk1">
                      <a:alpha val="40000"/>
                    </a:schemeClr>
                  </a:outerShdw>
                </a:effectLst>
              </a:rPr>
              <a:t>We will</a:t>
            </a:r>
          </a:p>
          <a:p>
            <a:pPr algn="ctr"/>
            <a:r>
              <a:rPr lang="en-US" sz="7200" b="1" dirty="0">
                <a:ln w="0"/>
                <a:solidFill>
                  <a:srgbClr val="C00000"/>
                </a:solidFill>
                <a:effectLst>
                  <a:outerShdw blurRad="38100" dist="19050" dir="2700000" algn="tl" rotWithShape="0">
                    <a:schemeClr val="dk1">
                      <a:alpha val="40000"/>
                    </a:schemeClr>
                  </a:outerShdw>
                </a:effectLst>
              </a:rPr>
              <a:t>SEE IT! </a:t>
            </a:r>
            <a:r>
              <a:rPr lang="en-US" sz="7200" b="1" cap="none" spc="0" dirty="0">
                <a:ln w="0"/>
                <a:solidFill>
                  <a:schemeClr val="accent1"/>
                </a:solidFill>
                <a:effectLst>
                  <a:outerShdw blurRad="38100" dist="19050" dir="2700000" algn="tl" rotWithShape="0">
                    <a:schemeClr val="dk1">
                      <a:alpha val="40000"/>
                    </a:schemeClr>
                  </a:outerShdw>
                </a:effectLst>
              </a:rPr>
              <a:t>HEAR IT! </a:t>
            </a:r>
            <a:r>
              <a:rPr lang="en-US" sz="7200" b="1" dirty="0">
                <a:ln w="0"/>
                <a:solidFill>
                  <a:schemeClr val="accent3">
                    <a:lumMod val="75000"/>
                  </a:schemeClr>
                </a:solidFill>
                <a:effectLst>
                  <a:outerShdw blurRad="38100" dist="19050" dir="2700000" algn="tl" rotWithShape="0">
                    <a:schemeClr val="dk1">
                      <a:alpha val="40000"/>
                    </a:schemeClr>
                  </a:outerShdw>
                </a:effectLst>
              </a:rPr>
              <a:t>FEEL IT!</a:t>
            </a:r>
          </a:p>
          <a:p>
            <a:pPr algn="ctr"/>
            <a:r>
              <a:rPr lang="en-US" sz="7200" b="1" dirty="0">
                <a:ln w="0"/>
                <a:solidFill>
                  <a:schemeClr val="accent3">
                    <a:lumMod val="75000"/>
                  </a:schemeClr>
                </a:solidFill>
                <a:effectLst>
                  <a:outerShdw blurRad="38100" dist="19050" dir="2700000" algn="tl" rotWithShape="0">
                    <a:schemeClr val="dk1">
                      <a:alpha val="40000"/>
                    </a:schemeClr>
                  </a:outerShdw>
                </a:effectLst>
              </a:rPr>
              <a:t>SEE IT! </a:t>
            </a:r>
            <a:r>
              <a:rPr lang="en-US" sz="7200" b="1" cap="none" spc="0" dirty="0">
                <a:ln w="0"/>
                <a:solidFill>
                  <a:srgbClr val="C00000"/>
                </a:solidFill>
                <a:effectLst>
                  <a:outerShdw blurRad="38100" dist="19050" dir="2700000" algn="tl" rotWithShape="0">
                    <a:schemeClr val="dk1">
                      <a:alpha val="40000"/>
                    </a:schemeClr>
                  </a:outerShdw>
                </a:effectLst>
              </a:rPr>
              <a:t>HEAR IT! </a:t>
            </a:r>
            <a:r>
              <a:rPr lang="en-US" sz="7200" b="1" dirty="0">
                <a:ln w="0"/>
                <a:solidFill>
                  <a:srgbClr val="0070C0"/>
                </a:solidFill>
                <a:effectLst>
                  <a:outerShdw blurRad="38100" dist="19050" dir="2700000" algn="tl" rotWithShape="0">
                    <a:schemeClr val="dk1">
                      <a:alpha val="40000"/>
                    </a:schemeClr>
                  </a:outerShdw>
                </a:effectLst>
              </a:rPr>
              <a:t>FEEL IT!</a:t>
            </a:r>
            <a:endParaRPr lang="en-US" sz="7200" b="1" cap="none" spc="0" dirty="0">
              <a:ln w="0"/>
              <a:solidFill>
                <a:srgbClr val="0070C0"/>
              </a:solidFill>
              <a:effectLst>
                <a:outerShdw blurRad="38100" dist="19050" dir="2700000" algn="tl" rotWithShape="0">
                  <a:schemeClr val="dk1">
                    <a:alpha val="40000"/>
                  </a:schemeClr>
                </a:outerShdw>
              </a:effectLst>
            </a:endParaRPr>
          </a:p>
          <a:p>
            <a:pPr algn="ctr"/>
            <a:r>
              <a:rPr lang="en-US" sz="7200" b="1" dirty="0">
                <a:ln w="0"/>
                <a:solidFill>
                  <a:srgbClr val="0070C0"/>
                </a:solidFill>
                <a:effectLst>
                  <a:outerShdw blurRad="38100" dist="19050" dir="2700000" algn="tl" rotWithShape="0">
                    <a:schemeClr val="dk1">
                      <a:alpha val="40000"/>
                    </a:schemeClr>
                  </a:outerShdw>
                </a:effectLst>
              </a:rPr>
              <a:t>SEE IT! </a:t>
            </a:r>
            <a:r>
              <a:rPr lang="en-US" sz="7200" b="1" cap="none" spc="0" dirty="0">
                <a:ln w="0"/>
                <a:solidFill>
                  <a:schemeClr val="accent3">
                    <a:lumMod val="75000"/>
                  </a:schemeClr>
                </a:solidFill>
                <a:effectLst>
                  <a:outerShdw blurRad="38100" dist="19050" dir="2700000" algn="tl" rotWithShape="0">
                    <a:schemeClr val="dk1">
                      <a:alpha val="40000"/>
                    </a:schemeClr>
                  </a:outerShdw>
                </a:effectLst>
              </a:rPr>
              <a:t>HEAR IT! </a:t>
            </a:r>
            <a:r>
              <a:rPr lang="en-US" sz="7200" b="1" dirty="0">
                <a:ln w="0"/>
                <a:solidFill>
                  <a:srgbClr val="C00000"/>
                </a:solidFill>
                <a:effectLst>
                  <a:outerShdw blurRad="38100" dist="19050" dir="2700000" algn="tl" rotWithShape="0">
                    <a:schemeClr val="dk1">
                      <a:alpha val="40000"/>
                    </a:schemeClr>
                  </a:outerShdw>
                </a:effectLst>
              </a:rPr>
              <a:t>FEEL IT!</a:t>
            </a:r>
            <a:endParaRPr lang="en-US" sz="7200" b="1" cap="none" spc="0" dirty="0">
              <a:ln w="0"/>
              <a:solidFill>
                <a:srgbClr val="C00000"/>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AFA590FA-6230-5FE9-01B4-C439D6AA7B03}"/>
              </a:ext>
            </a:extLst>
          </p:cNvPr>
          <p:cNvSpPr/>
          <p:nvPr/>
        </p:nvSpPr>
        <p:spPr>
          <a:xfrm>
            <a:off x="1938130" y="1550504"/>
            <a:ext cx="9640957" cy="4154984"/>
          </a:xfrm>
          <a:prstGeom prst="rect">
            <a:avLst/>
          </a:prstGeom>
          <a:solidFill>
            <a:schemeClr val="bg1"/>
          </a:solidFill>
        </p:spPr>
        <p:txBody>
          <a:bodyPr wrap="square" lIns="91440" tIns="45720" rIns="91440" bIns="45720">
            <a:spAutoFit/>
          </a:bodyPr>
          <a:lstStyle/>
          <a:p>
            <a:r>
              <a:rPr lang="en-US" sz="8800" b="1" cap="none" spc="0" dirty="0">
                <a:ln w="0"/>
                <a:solidFill>
                  <a:schemeClr val="tx1"/>
                </a:solidFill>
                <a:effectLst>
                  <a:outerShdw blurRad="38100" dist="19050" dir="2700000" algn="tl" rotWithShape="0">
                    <a:schemeClr val="dk1">
                      <a:alpha val="40000"/>
                    </a:schemeClr>
                  </a:outerShdw>
                </a:effectLst>
              </a:rPr>
              <a:t>SEE IT </a:t>
            </a:r>
          </a:p>
          <a:p>
            <a:pPr algn="ctr"/>
            <a:r>
              <a:rPr lang="en-US" sz="8800" b="1" dirty="0">
                <a:ln w="0"/>
                <a:effectLst>
                  <a:outerShdw blurRad="38100" dist="19050" dir="2700000" algn="tl" rotWithShape="0">
                    <a:schemeClr val="dk1">
                      <a:alpha val="40000"/>
                    </a:schemeClr>
                  </a:outerShdw>
                </a:effectLst>
              </a:rPr>
              <a:t>HEAR IT </a:t>
            </a:r>
          </a:p>
          <a:p>
            <a:pPr algn="r"/>
            <a:r>
              <a:rPr lang="en-US" sz="8800" b="1" dirty="0">
                <a:ln w="0"/>
                <a:effectLst>
                  <a:outerShdw blurRad="38100" dist="19050" dir="2700000" algn="tl" rotWithShape="0">
                    <a:schemeClr val="dk1">
                      <a:alpha val="40000"/>
                    </a:schemeClr>
                  </a:outerShdw>
                </a:effectLst>
              </a:rPr>
              <a:t>FEEL IT</a:t>
            </a:r>
            <a:endParaRPr lang="en-US" sz="88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57247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5079411-62BF-4382-A039-84C0A3333F03}"/>
              </a:ext>
            </a:extLst>
          </p:cNvPr>
          <p:cNvSpPr/>
          <p:nvPr/>
        </p:nvSpPr>
        <p:spPr>
          <a:xfrm>
            <a:off x="240875" y="-4449"/>
            <a:ext cx="1218882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lstStyle/>
          <a:p>
            <a:r>
              <a:rPr lang="en-US" altLang="ko-KR" b="1" dirty="0">
                <a:solidFill>
                  <a:srgbClr val="0070C0"/>
                </a:solidFill>
              </a:rPr>
              <a:t>Why are Concrete Lessons Important?</a:t>
            </a:r>
            <a:endParaRPr lang="ko-KR" altLang="en-US" b="1" dirty="0">
              <a:solidFill>
                <a:srgbClr val="0070C0"/>
              </a:solidFill>
            </a:endParaRPr>
          </a:p>
        </p:txBody>
      </p:sp>
      <p:sp>
        <p:nvSpPr>
          <p:cNvPr id="54" name="TextBox 53"/>
          <p:cNvSpPr txBox="1"/>
          <p:nvPr/>
        </p:nvSpPr>
        <p:spPr>
          <a:xfrm>
            <a:off x="240875" y="1833602"/>
            <a:ext cx="3167528" cy="1815112"/>
          </a:xfrm>
          <a:prstGeom prst="rect">
            <a:avLst/>
          </a:prstGeom>
          <a:noFill/>
        </p:spPr>
        <p:txBody>
          <a:bodyPr wrap="square" rtlCol="0">
            <a:spAutoFit/>
          </a:bodyPr>
          <a:lstStyle/>
          <a:p>
            <a:pPr marL="228543" indent="-228543" fontAlgn="base">
              <a:buFont typeface="Arial" panose="020B0604020202020204" pitchFamily="34" charset="0"/>
              <a:buChar char="•"/>
            </a:pPr>
            <a:r>
              <a:rPr lang="en-US" sz="1866" b="1" dirty="0"/>
              <a:t>Teach using different         real-life manipulatives.</a:t>
            </a:r>
          </a:p>
          <a:p>
            <a:pPr marL="228543" indent="-228543" fontAlgn="base">
              <a:buFont typeface="Arial" panose="020B0604020202020204" pitchFamily="34" charset="0"/>
              <a:buChar char="•"/>
            </a:pPr>
            <a:endParaRPr lang="en-US" sz="1866" b="1" dirty="0"/>
          </a:p>
          <a:p>
            <a:pPr marL="228543" indent="-228543" fontAlgn="base">
              <a:buFont typeface="Arial" panose="020B0604020202020204" pitchFamily="34" charset="0"/>
              <a:buChar char="•"/>
            </a:pPr>
            <a:r>
              <a:rPr lang="en-US" sz="1866" b="1" dirty="0"/>
              <a:t>Allow lots of practice   with manipulatives.</a:t>
            </a:r>
          </a:p>
          <a:p>
            <a:pPr marL="228543" indent="-228543" fontAlgn="base">
              <a:buFont typeface="Arial" panose="020B0604020202020204" pitchFamily="34" charset="0"/>
              <a:buChar char="•"/>
            </a:pPr>
            <a:endParaRPr lang="en-US" sz="1866" b="1" dirty="0"/>
          </a:p>
        </p:txBody>
      </p:sp>
      <p:sp>
        <p:nvSpPr>
          <p:cNvPr id="57" name="TextBox 56"/>
          <p:cNvSpPr txBox="1"/>
          <p:nvPr/>
        </p:nvSpPr>
        <p:spPr>
          <a:xfrm>
            <a:off x="4460294" y="1889734"/>
            <a:ext cx="3113422" cy="1815112"/>
          </a:xfrm>
          <a:prstGeom prst="rect">
            <a:avLst/>
          </a:prstGeom>
          <a:noFill/>
        </p:spPr>
        <p:txBody>
          <a:bodyPr wrap="square" rtlCol="0">
            <a:spAutoFit/>
          </a:bodyPr>
          <a:lstStyle/>
          <a:p>
            <a:pPr marL="228543" indent="-228543" fontAlgn="base">
              <a:buFont typeface="Arial" panose="020B0604020202020204" pitchFamily="34" charset="0"/>
              <a:buChar char="•"/>
            </a:pPr>
            <a:r>
              <a:rPr lang="en-US" sz="1866" b="1" dirty="0"/>
              <a:t>Introduce pictures to </a:t>
            </a:r>
          </a:p>
          <a:p>
            <a:pPr fontAlgn="base"/>
            <a:r>
              <a:rPr lang="en-US" sz="1866" b="1" dirty="0"/>
              <a:t>     represent objects</a:t>
            </a:r>
          </a:p>
          <a:p>
            <a:pPr fontAlgn="base"/>
            <a:endParaRPr lang="en-US" sz="1866" b="1" dirty="0"/>
          </a:p>
          <a:p>
            <a:pPr marL="228543" indent="-228543" fontAlgn="base">
              <a:buFont typeface="Arial" panose="020B0604020202020204" pitchFamily="34" charset="0"/>
              <a:buChar char="•"/>
            </a:pPr>
            <a:r>
              <a:rPr lang="en-US" sz="1866" b="1" dirty="0"/>
              <a:t>Provide lots of practice  on the concept using   pictures of objects</a:t>
            </a:r>
          </a:p>
        </p:txBody>
      </p:sp>
      <p:sp>
        <p:nvSpPr>
          <p:cNvPr id="60" name="TextBox 59"/>
          <p:cNvSpPr txBox="1"/>
          <p:nvPr/>
        </p:nvSpPr>
        <p:spPr>
          <a:xfrm>
            <a:off x="8497838" y="1787010"/>
            <a:ext cx="3360005" cy="1527982"/>
          </a:xfrm>
          <a:prstGeom prst="rect">
            <a:avLst/>
          </a:prstGeom>
          <a:noFill/>
        </p:spPr>
        <p:txBody>
          <a:bodyPr wrap="square" rtlCol="0">
            <a:spAutoFit/>
          </a:bodyPr>
          <a:lstStyle/>
          <a:p>
            <a:pPr marL="228543" indent="-228543" fontAlgn="base">
              <a:buFont typeface="Arial" panose="020B0604020202020204" pitchFamily="34" charset="0"/>
              <a:buChar char="•"/>
            </a:pPr>
            <a:r>
              <a:rPr lang="en-US" sz="1866" b="1" dirty="0"/>
              <a:t>Teach concept using only numbers &amp; symbols. </a:t>
            </a:r>
          </a:p>
          <a:p>
            <a:pPr fontAlgn="base"/>
            <a:endParaRPr lang="en-US" sz="1866" b="1" dirty="0"/>
          </a:p>
          <a:p>
            <a:pPr marL="228543" indent="-228543" fontAlgn="base">
              <a:buFont typeface="Arial" panose="020B0604020202020204" pitchFamily="34" charset="0"/>
              <a:buChar char="•"/>
            </a:pPr>
            <a:r>
              <a:rPr lang="en-US" sz="1866" b="1" dirty="0"/>
              <a:t>Provide practice using </a:t>
            </a:r>
          </a:p>
          <a:p>
            <a:pPr fontAlgn="base"/>
            <a:r>
              <a:rPr lang="en-US" sz="1866" b="1" dirty="0"/>
              <a:t>    only numbers &amp; symbols</a:t>
            </a:r>
          </a:p>
        </p:txBody>
      </p:sp>
      <p:sp>
        <p:nvSpPr>
          <p:cNvPr id="63" name="Rounded Rectangle 62"/>
          <p:cNvSpPr/>
          <p:nvPr/>
        </p:nvSpPr>
        <p:spPr>
          <a:xfrm>
            <a:off x="528831" y="3714707"/>
            <a:ext cx="2879570" cy="2417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4" name="Rounded Rectangle 63"/>
          <p:cNvSpPr/>
          <p:nvPr/>
        </p:nvSpPr>
        <p:spPr>
          <a:xfrm>
            <a:off x="4464516" y="3766133"/>
            <a:ext cx="2879570" cy="241711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65" name="Rounded Rectangle 64"/>
          <p:cNvSpPr/>
          <p:nvPr/>
        </p:nvSpPr>
        <p:spPr>
          <a:xfrm>
            <a:off x="8803503" y="3714707"/>
            <a:ext cx="2879570" cy="241711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solidFill>
                <a:srgbClr val="FFFF00"/>
              </a:solidFill>
            </a:endParaRPr>
          </a:p>
        </p:txBody>
      </p:sp>
      <p:sp>
        <p:nvSpPr>
          <p:cNvPr id="3" name="Rectangle 2">
            <a:extLst>
              <a:ext uri="{FF2B5EF4-FFF2-40B4-BE49-F238E27FC236}">
                <a16:creationId xmlns:a16="http://schemas.microsoft.com/office/drawing/2014/main" id="{2BDB83E5-B734-47BA-BCD5-7FB2E0979C18}"/>
              </a:ext>
            </a:extLst>
          </p:cNvPr>
          <p:cNvSpPr/>
          <p:nvPr/>
        </p:nvSpPr>
        <p:spPr>
          <a:xfrm>
            <a:off x="240875" y="164639"/>
            <a:ext cx="11616968" cy="7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69445" y="1110237"/>
            <a:ext cx="11253110" cy="779540"/>
          </a:xfrm>
          <a:prstGeom prst="rect">
            <a:avLst/>
          </a:prstGeom>
          <a:noFill/>
        </p:spPr>
        <p:txBody>
          <a:bodyPr wrap="square" lIns="121888" tIns="60944" rIns="121888" bIns="60944">
            <a:spAutoFit/>
          </a:bodyPr>
          <a:lstStyle/>
          <a:p>
            <a:pPr algn="ctr"/>
            <a:r>
              <a:rPr lang="en-US" sz="4266" dirty="0">
                <a:ln w="0"/>
                <a:effectLst>
                  <a:outerShdw blurRad="38100" dist="19050" dir="2700000" algn="tl" rotWithShape="0">
                    <a:schemeClr val="dk1">
                      <a:alpha val="40000"/>
                    </a:schemeClr>
                  </a:outerShdw>
                </a:effectLst>
              </a:rPr>
              <a:t>Concrete       Representational        Abstract</a:t>
            </a:r>
          </a:p>
        </p:txBody>
      </p:sp>
      <p:sp>
        <p:nvSpPr>
          <p:cNvPr id="71" name="Right Arrow 70"/>
          <p:cNvSpPr/>
          <p:nvPr/>
        </p:nvSpPr>
        <p:spPr>
          <a:xfrm>
            <a:off x="3270678" y="1457060"/>
            <a:ext cx="386647" cy="287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81" name="Right Arrow 80"/>
          <p:cNvSpPr/>
          <p:nvPr/>
        </p:nvSpPr>
        <p:spPr>
          <a:xfrm>
            <a:off x="8610180" y="1373286"/>
            <a:ext cx="386647" cy="287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82" name="Right Arrow 81"/>
          <p:cNvSpPr/>
          <p:nvPr/>
        </p:nvSpPr>
        <p:spPr>
          <a:xfrm>
            <a:off x="3729104" y="4129523"/>
            <a:ext cx="638155" cy="1395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83" name="Right Arrow 82"/>
          <p:cNvSpPr/>
          <p:nvPr/>
        </p:nvSpPr>
        <p:spPr>
          <a:xfrm>
            <a:off x="7775038" y="4187782"/>
            <a:ext cx="722800" cy="1513718"/>
          </a:xfrm>
          <a:prstGeom prst="rightArrow">
            <a:avLst>
              <a:gd name="adj1" fmla="val 50000"/>
              <a:gd name="adj2" fmla="val 746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9" name="Footer Placeholder 1">
            <a:extLst>
              <a:ext uri="{FF2B5EF4-FFF2-40B4-BE49-F238E27FC236}">
                <a16:creationId xmlns:a16="http://schemas.microsoft.com/office/drawing/2014/main" id="{1DE67238-185D-4B6B-A44E-78B15FC47994}"/>
              </a:ext>
            </a:extLst>
          </p:cNvPr>
          <p:cNvSpPr txBox="1">
            <a:spLocks/>
          </p:cNvSpPr>
          <p:nvPr/>
        </p:nvSpPr>
        <p:spPr>
          <a:xfrm>
            <a:off x="590549" y="6159184"/>
            <a:ext cx="11092524" cy="65500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866" b="0" kern="1200" baseline="0">
                <a:solidFill>
                  <a:schemeClr val="tx1">
                    <a:lumMod val="75000"/>
                    <a:lumOff val="25000"/>
                  </a:schemeClr>
                </a:solidFill>
                <a:latin typeface="+mn-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b="1" dirty="0">
                <a:solidFill>
                  <a:srgbClr val="0070C0"/>
                </a:solidFill>
              </a:rPr>
              <a:t>Mom with son in class                                   Picture of his Mom                                   Icon of a mom</a:t>
            </a:r>
          </a:p>
        </p:txBody>
      </p:sp>
      <p:pic>
        <p:nvPicPr>
          <p:cNvPr id="5" name="Picture 4">
            <a:extLst>
              <a:ext uri="{FF2B5EF4-FFF2-40B4-BE49-F238E27FC236}">
                <a16:creationId xmlns:a16="http://schemas.microsoft.com/office/drawing/2014/main" id="{71A22FDD-32E0-F8B3-FABB-987F2E1EB521}"/>
              </a:ext>
            </a:extLst>
          </p:cNvPr>
          <p:cNvPicPr>
            <a:picLocks noChangeAspect="1"/>
          </p:cNvPicPr>
          <p:nvPr/>
        </p:nvPicPr>
        <p:blipFill>
          <a:blip r:embed="rId3"/>
          <a:stretch>
            <a:fillRect/>
          </a:stretch>
        </p:blipFill>
        <p:spPr>
          <a:xfrm>
            <a:off x="957067" y="3724717"/>
            <a:ext cx="2022879" cy="2376302"/>
          </a:xfrm>
          <a:prstGeom prst="rect">
            <a:avLst/>
          </a:prstGeom>
        </p:spPr>
      </p:pic>
      <p:pic>
        <p:nvPicPr>
          <p:cNvPr id="31" name="Picture 30">
            <a:extLst>
              <a:ext uri="{FF2B5EF4-FFF2-40B4-BE49-F238E27FC236}">
                <a16:creationId xmlns:a16="http://schemas.microsoft.com/office/drawing/2014/main" id="{73305132-3A1F-1521-5FA3-60036AEBCAAB}"/>
              </a:ext>
            </a:extLst>
          </p:cNvPr>
          <p:cNvPicPr>
            <a:picLocks noChangeAspect="1"/>
          </p:cNvPicPr>
          <p:nvPr/>
        </p:nvPicPr>
        <p:blipFill>
          <a:blip r:embed="rId4"/>
          <a:stretch>
            <a:fillRect/>
          </a:stretch>
        </p:blipFill>
        <p:spPr>
          <a:xfrm>
            <a:off x="5153010" y="4099172"/>
            <a:ext cx="1499648" cy="1867904"/>
          </a:xfrm>
          <a:prstGeom prst="rect">
            <a:avLst/>
          </a:prstGeom>
          <a:ln w="228600" cap="sq" cmpd="thickThin">
            <a:solidFill>
              <a:srgbClr val="000000"/>
            </a:solidFill>
            <a:prstDash val="solid"/>
            <a:miter lim="800000"/>
          </a:ln>
          <a:effectLst>
            <a:innerShdw blurRad="76200">
              <a:srgbClr val="000000"/>
            </a:innerShdw>
          </a:effectLst>
        </p:spPr>
      </p:pic>
      <p:pic>
        <p:nvPicPr>
          <p:cNvPr id="32" name="Graphic 43" descr="Female Profile outline">
            <a:extLst>
              <a:ext uri="{FF2B5EF4-FFF2-40B4-BE49-F238E27FC236}">
                <a16:creationId xmlns:a16="http://schemas.microsoft.com/office/drawing/2014/main" id="{AC8A35E3-1FEA-CFA0-7B18-0603815AD2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96827" y="3724717"/>
            <a:ext cx="2566695" cy="2566695"/>
          </a:xfrm>
          <a:prstGeom prst="rect">
            <a:avLst/>
          </a:prstGeom>
        </p:spPr>
      </p:pic>
    </p:spTree>
    <p:extLst>
      <p:ext uri="{BB962C8B-B14F-4D97-AF65-F5344CB8AC3E}">
        <p14:creationId xmlns:p14="http://schemas.microsoft.com/office/powerpoint/2010/main" val="1288350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638C7A8-BC30-F096-26BA-06FCB066F5AF}"/>
              </a:ext>
            </a:extLst>
          </p:cNvPr>
          <p:cNvSpPr>
            <a:spLocks noGrp="1"/>
          </p:cNvSpPr>
          <p:nvPr>
            <p:ph type="ftr" sz="quarter" idx="11"/>
          </p:nvPr>
        </p:nvSpPr>
        <p:spPr>
          <a:xfrm>
            <a:off x="3110845" y="1319753"/>
            <a:ext cx="8927184" cy="5446392"/>
          </a:xfrm>
        </p:spPr>
        <p:txBody>
          <a:bodyPr/>
          <a:lstStyle/>
          <a:p>
            <a:pPr algn="ctr"/>
            <a:r>
              <a:rPr lang="en-US" sz="6000" dirty="0">
                <a:solidFill>
                  <a:schemeClr val="tx1"/>
                </a:solidFill>
              </a:rPr>
              <a:t>We are Required To Teach To All Levels</a:t>
            </a:r>
            <a:endParaRPr lang="en-US" sz="6000" noProof="0" dirty="0">
              <a:solidFill>
                <a:schemeClr val="tx1"/>
              </a:solidFill>
            </a:endParaRPr>
          </a:p>
          <a:p>
            <a:pPr algn="ctr"/>
            <a:r>
              <a:rPr lang="en-US" sz="6000" noProof="0" dirty="0">
                <a:solidFill>
                  <a:srgbClr val="C00000"/>
                </a:solidFill>
              </a:rPr>
              <a:t>ELAR</a:t>
            </a:r>
          </a:p>
          <a:p>
            <a:pPr algn="ctr"/>
            <a:r>
              <a:rPr lang="en-US" sz="6000" dirty="0">
                <a:solidFill>
                  <a:srgbClr val="C00000"/>
                </a:solidFill>
              </a:rPr>
              <a:t>Math</a:t>
            </a:r>
          </a:p>
          <a:p>
            <a:pPr algn="ctr"/>
            <a:r>
              <a:rPr lang="en-US" sz="6000" dirty="0">
                <a:solidFill>
                  <a:srgbClr val="C00000"/>
                </a:solidFill>
              </a:rPr>
              <a:t>Science</a:t>
            </a:r>
          </a:p>
          <a:p>
            <a:pPr algn="ctr"/>
            <a:r>
              <a:rPr lang="en-US" sz="6000" dirty="0">
                <a:solidFill>
                  <a:srgbClr val="C00000"/>
                </a:solidFill>
              </a:rPr>
              <a:t>Social Studies</a:t>
            </a:r>
          </a:p>
          <a:p>
            <a:endParaRPr lang="en-US" noProof="0" dirty="0"/>
          </a:p>
        </p:txBody>
      </p:sp>
      <p:sp>
        <p:nvSpPr>
          <p:cNvPr id="3" name="Slide Number Placeholder 2">
            <a:extLst>
              <a:ext uri="{FF2B5EF4-FFF2-40B4-BE49-F238E27FC236}">
                <a16:creationId xmlns:a16="http://schemas.microsoft.com/office/drawing/2014/main" id="{EEAE73BE-CF6D-37DE-8B9F-951217516D8C}"/>
              </a:ext>
            </a:extLst>
          </p:cNvPr>
          <p:cNvSpPr>
            <a:spLocks noGrp="1"/>
          </p:cNvSpPr>
          <p:nvPr>
            <p:ph type="sldNum" sz="quarter" idx="12"/>
          </p:nvPr>
        </p:nvSpPr>
        <p:spPr/>
        <p:txBody>
          <a:bodyPr/>
          <a:lstStyle/>
          <a:p>
            <a:fld id="{98C0CDE5-970C-4CC4-BF43-0DA127E73E82}" type="slidenum">
              <a:rPr lang="en-US" noProof="0" smtClean="0"/>
              <a:t>6</a:t>
            </a:fld>
            <a:endParaRPr lang="en-US" noProof="0" dirty="0"/>
          </a:p>
        </p:txBody>
      </p:sp>
      <p:sp>
        <p:nvSpPr>
          <p:cNvPr id="4" name="Title 3">
            <a:extLst>
              <a:ext uri="{FF2B5EF4-FFF2-40B4-BE49-F238E27FC236}">
                <a16:creationId xmlns:a16="http://schemas.microsoft.com/office/drawing/2014/main" id="{5893B543-AB0C-3607-C0C2-693F09213C54}"/>
              </a:ext>
            </a:extLst>
          </p:cNvPr>
          <p:cNvSpPr>
            <a:spLocks noGrp="1"/>
          </p:cNvSpPr>
          <p:nvPr>
            <p:ph type="title"/>
          </p:nvPr>
        </p:nvSpPr>
        <p:spPr/>
        <p:txBody>
          <a:bodyPr/>
          <a:lstStyle/>
          <a:p>
            <a:r>
              <a:rPr lang="en-US" dirty="0"/>
              <a:t>TEKS for All</a:t>
            </a:r>
          </a:p>
        </p:txBody>
      </p:sp>
    </p:spTree>
    <p:extLst>
      <p:ext uri="{BB962C8B-B14F-4D97-AF65-F5344CB8AC3E}">
        <p14:creationId xmlns:p14="http://schemas.microsoft.com/office/powerpoint/2010/main" val="3171884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04025B5-3140-593F-C4DF-6FCF823BB3CC}"/>
              </a:ext>
            </a:extLst>
          </p:cNvPr>
          <p:cNvSpPr>
            <a:spLocks noGrp="1"/>
          </p:cNvSpPr>
          <p:nvPr>
            <p:ph type="ftr" sz="quarter" idx="11"/>
          </p:nvPr>
        </p:nvSpPr>
        <p:spPr/>
        <p:txBody>
          <a:bodyPr/>
          <a:lstStyle/>
          <a:p>
            <a:r>
              <a:rPr lang="en-US" noProof="0"/>
              <a:t>ADD A FOOTER</a:t>
            </a:r>
            <a:endParaRPr lang="en-US" noProof="0" dirty="0"/>
          </a:p>
        </p:txBody>
      </p:sp>
      <p:sp>
        <p:nvSpPr>
          <p:cNvPr id="3" name="Slide Number Placeholder 2">
            <a:extLst>
              <a:ext uri="{FF2B5EF4-FFF2-40B4-BE49-F238E27FC236}">
                <a16:creationId xmlns:a16="http://schemas.microsoft.com/office/drawing/2014/main" id="{6A7D2F85-CAA9-D646-28A2-39BDEC3E9B85}"/>
              </a:ext>
            </a:extLst>
          </p:cNvPr>
          <p:cNvSpPr>
            <a:spLocks noGrp="1"/>
          </p:cNvSpPr>
          <p:nvPr>
            <p:ph type="sldNum" sz="quarter" idx="12"/>
          </p:nvPr>
        </p:nvSpPr>
        <p:spPr/>
        <p:txBody>
          <a:bodyPr/>
          <a:lstStyle/>
          <a:p>
            <a:fld id="{98C0CDE5-970C-4CC4-BF43-0DA127E73E82}" type="slidenum">
              <a:rPr lang="en-US" noProof="0" smtClean="0"/>
              <a:t>7</a:t>
            </a:fld>
            <a:endParaRPr lang="en-US" noProof="0" dirty="0"/>
          </a:p>
        </p:txBody>
      </p:sp>
      <p:sp>
        <p:nvSpPr>
          <p:cNvPr id="5" name="Text Placeholder 4">
            <a:extLst>
              <a:ext uri="{FF2B5EF4-FFF2-40B4-BE49-F238E27FC236}">
                <a16:creationId xmlns:a16="http://schemas.microsoft.com/office/drawing/2014/main" id="{C7A54E6B-8D26-254B-1A6B-1D2790F904FC}"/>
              </a:ext>
            </a:extLst>
          </p:cNvPr>
          <p:cNvSpPr>
            <a:spLocks noGrp="1"/>
          </p:cNvSpPr>
          <p:nvPr>
            <p:ph type="body" sz="half" idx="2"/>
          </p:nvPr>
        </p:nvSpPr>
        <p:spPr>
          <a:xfrm>
            <a:off x="208723" y="2107096"/>
            <a:ext cx="7374834" cy="4367276"/>
          </a:xfrm>
        </p:spPr>
        <p:txBody>
          <a:bodyPr>
            <a:normAutofit fontScale="92500"/>
          </a:bodyPr>
          <a:lstStyle/>
          <a:p>
            <a:pPr algn="ctr"/>
            <a:endParaRPr lang="en-US" sz="3200" b="1" dirty="0"/>
          </a:p>
          <a:p>
            <a:pPr algn="ctr"/>
            <a:endParaRPr lang="en-US" sz="3600" b="1" dirty="0">
              <a:latin typeface="Aharoni" panose="02010803020104030203" pitchFamily="2" charset="-79"/>
              <a:cs typeface="Aharoni" panose="02010803020104030203" pitchFamily="2" charset="-79"/>
            </a:endParaRPr>
          </a:p>
          <a:p>
            <a:pPr algn="ctr"/>
            <a:r>
              <a:rPr lang="en-US" sz="3600" b="1" dirty="0">
                <a:latin typeface="Aharoni" panose="02010803020104030203" pitchFamily="2" charset="-79"/>
                <a:cs typeface="Aharoni" panose="02010803020104030203" pitchFamily="2" charset="-79"/>
              </a:rPr>
              <a:t>SpEd  Helper Aligned</a:t>
            </a:r>
          </a:p>
          <a:p>
            <a:pPr algn="ctr"/>
            <a:endParaRPr lang="en-US" sz="100" b="1" dirty="0">
              <a:latin typeface="Aharoni" panose="02010803020104030203" pitchFamily="2" charset="-79"/>
              <a:cs typeface="Aharoni" panose="02010803020104030203" pitchFamily="2" charset="-79"/>
            </a:endParaRPr>
          </a:p>
          <a:p>
            <a:pPr marL="571500" indent="-571500">
              <a:buFont typeface="Arial" panose="020B0604020202020204" pitchFamily="34" charset="0"/>
              <a:buChar char="•"/>
            </a:pPr>
            <a:r>
              <a:rPr lang="en-US" sz="3600" b="1" dirty="0">
                <a:latin typeface="Aharoni" panose="02010803020104030203" pitchFamily="2" charset="-79"/>
                <a:cs typeface="Aharoni" panose="02010803020104030203" pitchFamily="2" charset="-79"/>
              </a:rPr>
              <a:t>Prepared Lesson Plans</a:t>
            </a:r>
          </a:p>
          <a:p>
            <a:pPr marL="571500" indent="-571500">
              <a:buFont typeface="Arial" panose="020B0604020202020204" pitchFamily="34" charset="0"/>
              <a:buChar char="•"/>
            </a:pPr>
            <a:r>
              <a:rPr lang="en-US" sz="3600" b="1" dirty="0">
                <a:latin typeface="Aharoni" panose="02010803020104030203" pitchFamily="2" charset="-79"/>
                <a:cs typeface="Aharoni" panose="02010803020104030203" pitchFamily="2" charset="-79"/>
              </a:rPr>
              <a:t>Activities with Hands-on Lessons</a:t>
            </a:r>
          </a:p>
          <a:p>
            <a:pPr marL="571500" indent="-571500">
              <a:buFont typeface="Arial" panose="020B0604020202020204" pitchFamily="34" charset="0"/>
              <a:buChar char="•"/>
            </a:pPr>
            <a:r>
              <a:rPr lang="en-US" sz="3600" b="1" dirty="0">
                <a:latin typeface="Aharoni" panose="02010803020104030203" pitchFamily="2" charset="-79"/>
                <a:cs typeface="Aharoni" panose="02010803020104030203" pitchFamily="2" charset="-79"/>
              </a:rPr>
              <a:t>Materials that Work</a:t>
            </a:r>
          </a:p>
          <a:p>
            <a:pPr marL="571500" indent="-571500">
              <a:buFont typeface="Arial" panose="020B0604020202020204" pitchFamily="34" charset="0"/>
              <a:buChar char="•"/>
            </a:pPr>
            <a:r>
              <a:rPr lang="en-US" sz="3600" b="1" dirty="0">
                <a:latin typeface="Aharoni" panose="02010803020104030203" pitchFamily="2" charset="-79"/>
                <a:cs typeface="Aharoni" panose="02010803020104030203" pitchFamily="2" charset="-79"/>
              </a:rPr>
              <a:t>Student Progress Reports</a:t>
            </a:r>
          </a:p>
          <a:p>
            <a:endParaRPr lang="en-US" sz="3600" b="1" dirty="0"/>
          </a:p>
          <a:p>
            <a:pPr algn="ctr"/>
            <a:endParaRPr lang="en-US" sz="3200" b="1" dirty="0"/>
          </a:p>
          <a:p>
            <a:pPr algn="ctr"/>
            <a:endParaRPr lang="en-US" sz="2800" b="1" dirty="0"/>
          </a:p>
        </p:txBody>
      </p:sp>
      <p:sp>
        <p:nvSpPr>
          <p:cNvPr id="6" name="Title 5">
            <a:extLst>
              <a:ext uri="{FF2B5EF4-FFF2-40B4-BE49-F238E27FC236}">
                <a16:creationId xmlns:a16="http://schemas.microsoft.com/office/drawing/2014/main" id="{066914EE-6BE3-EE9E-2C6D-AAC0E069BA23}"/>
              </a:ext>
            </a:extLst>
          </p:cNvPr>
          <p:cNvSpPr>
            <a:spLocks noGrp="1"/>
          </p:cNvSpPr>
          <p:nvPr>
            <p:ph type="title"/>
          </p:nvPr>
        </p:nvSpPr>
        <p:spPr>
          <a:xfrm rot="21228869">
            <a:off x="46142" y="761540"/>
            <a:ext cx="4784353" cy="1325563"/>
          </a:xfrm>
        </p:spPr>
        <p:txBody>
          <a:bodyPr>
            <a:normAutofit fontScale="90000"/>
          </a:bodyPr>
          <a:lstStyle/>
          <a:p>
            <a:pPr algn="ctr"/>
            <a:r>
              <a:rPr lang="en-US" dirty="0"/>
              <a:t>Help for </a:t>
            </a:r>
            <a:br>
              <a:rPr lang="en-US" dirty="0"/>
            </a:br>
            <a:r>
              <a:rPr lang="en-US" dirty="0"/>
              <a:t>Drowning Teachers</a:t>
            </a:r>
          </a:p>
        </p:txBody>
      </p:sp>
      <p:pic>
        <p:nvPicPr>
          <p:cNvPr id="1028" name="Picture 4" descr="Cartoon drawing of a drowning kid's hand">
            <a:hlinkClick r:id="rId2"/>
            <a:extLst>
              <a:ext uri="{FF2B5EF4-FFF2-40B4-BE49-F238E27FC236}">
                <a16:creationId xmlns:a16="http://schemas.microsoft.com/office/drawing/2014/main" id="{DAE6C36F-555B-CA9D-3B2A-3A5423D3B26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737183">
            <a:off x="7710900" y="1153"/>
            <a:ext cx="4671558" cy="426606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F3B81E83-4EFB-5812-157C-49AB71197A1E}"/>
              </a:ext>
            </a:extLst>
          </p:cNvPr>
          <p:cNvSpPr/>
          <p:nvPr/>
        </p:nvSpPr>
        <p:spPr>
          <a:xfrm>
            <a:off x="7893194" y="4438327"/>
            <a:ext cx="4298806" cy="369332"/>
          </a:xfrm>
          <a:prstGeom prst="rect">
            <a:avLst/>
          </a:prstGeom>
          <a:noFill/>
        </p:spPr>
        <p:txBody>
          <a:bodyPr wrap="none" lIns="91440" tIns="45720" rIns="91440" bIns="45720">
            <a:spAutoFit/>
          </a:bodyPr>
          <a:lstStyle/>
          <a:p>
            <a:pPr algn="ctr"/>
            <a:r>
              <a:rPr lang="en-US" b="0" cap="none" spc="0" dirty="0">
                <a:ln w="0"/>
                <a:solidFill>
                  <a:schemeClr val="tx1"/>
                </a:solidFill>
                <a:effectLst>
                  <a:outerShdw blurRad="38100" dist="19050" dir="2700000" algn="tl" rotWithShape="0">
                    <a:schemeClr val="dk1">
                      <a:alpha val="40000"/>
                    </a:schemeClr>
                  </a:outerShdw>
                </a:effectLst>
              </a:rPr>
              <a:t>http://www.staar-alt.com/SpEdHelper.htm</a:t>
            </a:r>
          </a:p>
        </p:txBody>
      </p:sp>
    </p:spTree>
    <p:extLst>
      <p:ext uri="{BB962C8B-B14F-4D97-AF65-F5344CB8AC3E}">
        <p14:creationId xmlns:p14="http://schemas.microsoft.com/office/powerpoint/2010/main" val="236456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C2B09D-F6CC-E954-C25B-073B00A2903C}"/>
              </a:ext>
            </a:extLst>
          </p:cNvPr>
          <p:cNvSpPr>
            <a:spLocks noGrp="1"/>
          </p:cNvSpPr>
          <p:nvPr>
            <p:ph type="sldNum" sz="quarter" idx="12"/>
          </p:nvPr>
        </p:nvSpPr>
        <p:spPr/>
        <p:txBody>
          <a:bodyPr/>
          <a:lstStyle/>
          <a:p>
            <a:fld id="{98C0CDE5-970C-4CC4-BF43-0DA127E73E82}" type="slidenum">
              <a:rPr lang="en-US" noProof="0" smtClean="0"/>
              <a:t>8</a:t>
            </a:fld>
            <a:endParaRPr lang="en-US" noProof="0" dirty="0"/>
          </a:p>
        </p:txBody>
      </p:sp>
      <p:sp>
        <p:nvSpPr>
          <p:cNvPr id="4" name="Title 3">
            <a:extLst>
              <a:ext uri="{FF2B5EF4-FFF2-40B4-BE49-F238E27FC236}">
                <a16:creationId xmlns:a16="http://schemas.microsoft.com/office/drawing/2014/main" id="{F067D3D7-AE20-1203-E35E-C380063EA03A}"/>
              </a:ext>
            </a:extLst>
          </p:cNvPr>
          <p:cNvSpPr>
            <a:spLocks noGrp="1"/>
          </p:cNvSpPr>
          <p:nvPr>
            <p:ph type="title"/>
          </p:nvPr>
        </p:nvSpPr>
        <p:spPr>
          <a:xfrm rot="-360000">
            <a:off x="73621" y="1039033"/>
            <a:ext cx="4810448" cy="700842"/>
          </a:xfrm>
        </p:spPr>
        <p:txBody>
          <a:bodyPr>
            <a:normAutofit fontScale="90000"/>
          </a:bodyPr>
          <a:lstStyle/>
          <a:p>
            <a:r>
              <a:rPr lang="en-US" dirty="0"/>
              <a:t>SpEd Helper Aligned</a:t>
            </a:r>
          </a:p>
        </p:txBody>
      </p:sp>
      <p:pic>
        <p:nvPicPr>
          <p:cNvPr id="7" name="Picture 6">
            <a:extLst>
              <a:ext uri="{FF2B5EF4-FFF2-40B4-BE49-F238E27FC236}">
                <a16:creationId xmlns:a16="http://schemas.microsoft.com/office/drawing/2014/main" id="{7812619E-C9E6-4D4D-91EB-4246A3D34892}"/>
              </a:ext>
            </a:extLst>
          </p:cNvPr>
          <p:cNvPicPr>
            <a:picLocks noChangeAspect="1"/>
          </p:cNvPicPr>
          <p:nvPr/>
        </p:nvPicPr>
        <p:blipFill>
          <a:blip r:embed="rId3"/>
          <a:stretch>
            <a:fillRect/>
          </a:stretch>
        </p:blipFill>
        <p:spPr>
          <a:xfrm>
            <a:off x="0" y="1989370"/>
            <a:ext cx="5977225" cy="3406942"/>
          </a:xfrm>
          <a:prstGeom prst="rect">
            <a:avLst/>
          </a:prstGeom>
        </p:spPr>
      </p:pic>
      <p:pic>
        <p:nvPicPr>
          <p:cNvPr id="9" name="Picture 8">
            <a:extLst>
              <a:ext uri="{FF2B5EF4-FFF2-40B4-BE49-F238E27FC236}">
                <a16:creationId xmlns:a16="http://schemas.microsoft.com/office/drawing/2014/main" id="{BFE5CFC0-A324-EF60-33C3-430560831F1A}"/>
              </a:ext>
            </a:extLst>
          </p:cNvPr>
          <p:cNvPicPr>
            <a:picLocks noChangeAspect="1"/>
          </p:cNvPicPr>
          <p:nvPr/>
        </p:nvPicPr>
        <p:blipFill>
          <a:blip r:embed="rId4"/>
          <a:stretch>
            <a:fillRect/>
          </a:stretch>
        </p:blipFill>
        <p:spPr>
          <a:xfrm>
            <a:off x="6296026" y="143694"/>
            <a:ext cx="6314696" cy="4858260"/>
          </a:xfrm>
          <a:prstGeom prst="rect">
            <a:avLst/>
          </a:prstGeom>
        </p:spPr>
      </p:pic>
      <p:pic>
        <p:nvPicPr>
          <p:cNvPr id="11" name="Picture 10">
            <a:extLst>
              <a:ext uri="{FF2B5EF4-FFF2-40B4-BE49-F238E27FC236}">
                <a16:creationId xmlns:a16="http://schemas.microsoft.com/office/drawing/2014/main" id="{686B6A58-D6AF-AE50-3286-0706668A5393}"/>
              </a:ext>
            </a:extLst>
          </p:cNvPr>
          <p:cNvPicPr>
            <a:picLocks noChangeAspect="1"/>
          </p:cNvPicPr>
          <p:nvPr/>
        </p:nvPicPr>
        <p:blipFill>
          <a:blip r:embed="rId5"/>
          <a:stretch>
            <a:fillRect/>
          </a:stretch>
        </p:blipFill>
        <p:spPr>
          <a:xfrm rot="20791000">
            <a:off x="2536687" y="3533435"/>
            <a:ext cx="6388786" cy="3597253"/>
          </a:xfrm>
          <a:prstGeom prst="rect">
            <a:avLst/>
          </a:prstGeom>
        </p:spPr>
      </p:pic>
      <p:pic>
        <p:nvPicPr>
          <p:cNvPr id="13" name="Picture 12">
            <a:extLst>
              <a:ext uri="{FF2B5EF4-FFF2-40B4-BE49-F238E27FC236}">
                <a16:creationId xmlns:a16="http://schemas.microsoft.com/office/drawing/2014/main" id="{1556BFA8-B1BC-5A61-8253-210F4DDF047F}"/>
              </a:ext>
            </a:extLst>
          </p:cNvPr>
          <p:cNvPicPr>
            <a:picLocks noChangeAspect="1"/>
          </p:cNvPicPr>
          <p:nvPr/>
        </p:nvPicPr>
        <p:blipFill>
          <a:blip r:embed="rId6"/>
          <a:stretch>
            <a:fillRect/>
          </a:stretch>
        </p:blipFill>
        <p:spPr>
          <a:xfrm rot="1507822">
            <a:off x="6213803" y="3846238"/>
            <a:ext cx="6125749" cy="3427046"/>
          </a:xfrm>
          <a:prstGeom prst="rect">
            <a:avLst/>
          </a:prstGeom>
        </p:spPr>
      </p:pic>
    </p:spTree>
    <p:extLst>
      <p:ext uri="{BB962C8B-B14F-4D97-AF65-F5344CB8AC3E}">
        <p14:creationId xmlns:p14="http://schemas.microsoft.com/office/powerpoint/2010/main" val="248672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E730BF-710D-F3D2-F4D7-0293CD4FDF75}"/>
              </a:ext>
            </a:extLst>
          </p:cNvPr>
          <p:cNvSpPr>
            <a:spLocks noGrp="1"/>
          </p:cNvSpPr>
          <p:nvPr>
            <p:ph type="sldNum" sz="quarter" idx="12"/>
          </p:nvPr>
        </p:nvSpPr>
        <p:spPr/>
        <p:txBody>
          <a:bodyPr/>
          <a:lstStyle/>
          <a:p>
            <a:fld id="{98C0CDE5-970C-4CC4-BF43-0DA127E73E82}" type="slidenum">
              <a:rPr lang="en-US" noProof="0" smtClean="0"/>
              <a:t>9</a:t>
            </a:fld>
            <a:endParaRPr lang="en-US" noProof="0" dirty="0"/>
          </a:p>
        </p:txBody>
      </p:sp>
      <p:pic>
        <p:nvPicPr>
          <p:cNvPr id="12" name="Content Placeholder 11">
            <a:extLst>
              <a:ext uri="{FF2B5EF4-FFF2-40B4-BE49-F238E27FC236}">
                <a16:creationId xmlns:a16="http://schemas.microsoft.com/office/drawing/2014/main" id="{53C189F1-5F5B-146D-F7C2-C39C15F91FE3}"/>
              </a:ext>
            </a:extLst>
          </p:cNvPr>
          <p:cNvPicPr>
            <a:picLocks noGrp="1" noChangeAspect="1"/>
          </p:cNvPicPr>
          <p:nvPr>
            <p:ph idx="1"/>
          </p:nvPr>
        </p:nvPicPr>
        <p:blipFill>
          <a:blip r:embed="rId3"/>
          <a:stretch>
            <a:fillRect/>
          </a:stretch>
        </p:blipFill>
        <p:spPr>
          <a:xfrm>
            <a:off x="3550548" y="547051"/>
            <a:ext cx="10515766" cy="7057971"/>
          </a:xfrm>
        </p:spPr>
      </p:pic>
      <p:sp>
        <p:nvSpPr>
          <p:cNvPr id="8" name="Rectangle 7">
            <a:extLst>
              <a:ext uri="{FF2B5EF4-FFF2-40B4-BE49-F238E27FC236}">
                <a16:creationId xmlns:a16="http://schemas.microsoft.com/office/drawing/2014/main" id="{9200F296-47FB-1933-4BBA-934337AE2CDB}"/>
              </a:ext>
            </a:extLst>
          </p:cNvPr>
          <p:cNvSpPr/>
          <p:nvPr/>
        </p:nvSpPr>
        <p:spPr>
          <a:xfrm>
            <a:off x="4936492" y="547051"/>
            <a:ext cx="6534944" cy="584775"/>
          </a:xfrm>
          <a:prstGeom prst="rect">
            <a:avLst/>
          </a:prstGeom>
          <a:noFill/>
        </p:spPr>
        <p:txBody>
          <a:bodyPr wrap="square" lIns="91440" tIns="45720" rIns="91440" bIns="45720">
            <a:spAutoFit/>
          </a:bodyPr>
          <a:lstStyle/>
          <a:p>
            <a:pPr algn="ctr"/>
            <a:r>
              <a:rPr lang="en-US" sz="3200" b="0" cap="none" spc="0" dirty="0">
                <a:ln w="0"/>
                <a:solidFill>
                  <a:schemeClr val="tx1"/>
                </a:solidFill>
                <a:effectLst>
                  <a:outerShdw blurRad="38100" dist="19050" dir="2700000" algn="tl" rotWithShape="0">
                    <a:schemeClr val="dk1">
                      <a:alpha val="40000"/>
                    </a:schemeClr>
                  </a:outerShdw>
                </a:effectLst>
              </a:rPr>
              <a:t>John Doe                          </a:t>
            </a:r>
            <a:r>
              <a:rPr lang="en-US" sz="1600" b="0" cap="none" spc="0" dirty="0">
                <a:ln w="0"/>
                <a:solidFill>
                  <a:schemeClr val="tx1"/>
                </a:solidFill>
                <a:effectLst>
                  <a:outerShdw blurRad="38100" dist="19050" dir="2700000" algn="tl" rotWithShape="0">
                    <a:schemeClr val="dk1">
                      <a:alpha val="40000"/>
                    </a:schemeClr>
                  </a:outerShdw>
                </a:effectLst>
              </a:rPr>
              <a:t>7/14/2008</a:t>
            </a:r>
            <a:r>
              <a:rPr lang="en-US" sz="3200" b="0" cap="none" spc="0" dirty="0">
                <a:ln w="0"/>
                <a:solidFill>
                  <a:schemeClr val="tx1"/>
                </a:solidFill>
                <a:effectLst>
                  <a:outerShdw blurRad="38100" dist="19050" dir="2700000" algn="tl" rotWithShape="0">
                    <a:schemeClr val="dk1">
                      <a:alpha val="40000"/>
                    </a:schemeClr>
                  </a:outerShdw>
                </a:effectLst>
              </a:rPr>
              <a:t>                                     </a:t>
            </a:r>
          </a:p>
        </p:txBody>
      </p:sp>
      <p:sp>
        <p:nvSpPr>
          <p:cNvPr id="13" name="Rectangle 12">
            <a:extLst>
              <a:ext uri="{FF2B5EF4-FFF2-40B4-BE49-F238E27FC236}">
                <a16:creationId xmlns:a16="http://schemas.microsoft.com/office/drawing/2014/main" id="{E926BE62-2758-8C11-A2CC-15D439B85E1E}"/>
              </a:ext>
            </a:extLst>
          </p:cNvPr>
          <p:cNvSpPr/>
          <p:nvPr/>
        </p:nvSpPr>
        <p:spPr>
          <a:xfrm>
            <a:off x="6096000" y="1356189"/>
            <a:ext cx="2034531" cy="5478423"/>
          </a:xfrm>
          <a:prstGeom prst="rect">
            <a:avLst/>
          </a:prstGeom>
          <a:noFill/>
        </p:spPr>
        <p:txBody>
          <a:bodyPr wrap="none" lIns="91440" tIns="45720" rIns="91440" bIns="45720">
            <a:spAutoFit/>
          </a:bodyPr>
          <a:lstStyle/>
          <a:p>
            <a:r>
              <a:rPr lang="en-US" sz="2400" b="0" cap="none" spc="0" dirty="0">
                <a:ln w="0"/>
                <a:solidFill>
                  <a:srgbClr val="0070C0"/>
                </a:solidFill>
                <a:effectLst>
                  <a:outerShdw blurRad="38100" dist="19050" dir="2700000" algn="tl" rotWithShape="0">
                    <a:schemeClr val="dk1">
                      <a:alpha val="40000"/>
                    </a:schemeClr>
                  </a:outerShdw>
                </a:effectLst>
              </a:rPr>
              <a:t>W     </a:t>
            </a:r>
            <a:r>
              <a:rPr lang="en-US" sz="2400" b="0" cap="none" spc="0" dirty="0" err="1">
                <a:ln w="0"/>
                <a:solidFill>
                  <a:srgbClr val="0070C0"/>
                </a:solidFill>
                <a:effectLst>
                  <a:outerShdw blurRad="38100" dist="19050" dir="2700000" algn="tl" rotWithShape="0">
                    <a:schemeClr val="dk1">
                      <a:alpha val="40000"/>
                    </a:schemeClr>
                  </a:outerShdw>
                </a:effectLst>
              </a:rPr>
              <a:t>w</a:t>
            </a:r>
            <a:r>
              <a:rPr lang="en-US" sz="2400" b="0" cap="none" spc="0" dirty="0">
                <a:ln w="0"/>
                <a:solidFill>
                  <a:srgbClr val="0070C0"/>
                </a:solidFill>
                <a:effectLst>
                  <a:outerShdw blurRad="38100" dist="19050" dir="2700000" algn="tl" rotWithShape="0">
                    <a:schemeClr val="dk1">
                      <a:alpha val="40000"/>
                    </a:schemeClr>
                  </a:outerShdw>
                </a:effectLst>
              </a:rPr>
              <a:t>         </a:t>
            </a:r>
            <a:r>
              <a:rPr lang="en-US" sz="2400" b="0" cap="none" spc="0" dirty="0">
                <a:ln w="0"/>
                <a:solidFill>
                  <a:srgbClr val="FF0000"/>
                </a:solidFill>
                <a:effectLst>
                  <a:outerShdw blurRad="38100" dist="19050" dir="2700000" algn="tl" rotWithShape="0">
                    <a:schemeClr val="dk1">
                      <a:alpha val="40000"/>
                    </a:schemeClr>
                  </a:outerShdw>
                </a:effectLst>
              </a:rPr>
              <a:t>m</a:t>
            </a:r>
          </a:p>
          <a:p>
            <a:endParaRPr lang="en-US" sz="2400" dirty="0">
              <a:ln w="0"/>
              <a:solidFill>
                <a:srgbClr val="0070C0"/>
              </a:solidFill>
              <a:effectLst>
                <a:outerShdw blurRad="38100" dist="19050" dir="2700000" algn="tl" rotWithShape="0">
                  <a:schemeClr val="dk1">
                    <a:alpha val="40000"/>
                  </a:schemeClr>
                </a:outerShdw>
              </a:effectLst>
            </a:endParaRPr>
          </a:p>
          <a:p>
            <a:r>
              <a:rPr lang="en-US" sz="2400" b="0" cap="none" spc="0" dirty="0">
                <a:ln w="0"/>
                <a:solidFill>
                  <a:srgbClr val="0070C0"/>
                </a:solidFill>
                <a:effectLst>
                  <a:outerShdw blurRad="38100" dist="19050" dir="2700000" algn="tl" rotWithShape="0">
                    <a:schemeClr val="dk1">
                      <a:alpha val="40000"/>
                    </a:schemeClr>
                  </a:outerShdw>
                </a:effectLst>
              </a:rPr>
              <a:t>W     </a:t>
            </a:r>
            <a:r>
              <a:rPr lang="en-US" sz="2400" b="0" cap="none" spc="0" dirty="0">
                <a:ln w="0"/>
                <a:solidFill>
                  <a:srgbClr val="FF0000"/>
                </a:solidFill>
                <a:effectLst>
                  <a:outerShdw blurRad="38100" dist="19050" dir="2700000" algn="tl" rotWithShape="0">
                    <a:schemeClr val="dk1">
                      <a:alpha val="40000"/>
                    </a:schemeClr>
                  </a:outerShdw>
                </a:effectLst>
              </a:rPr>
              <a:t>m     R/M</a:t>
            </a:r>
          </a:p>
          <a:p>
            <a:endParaRPr lang="en-US" sz="2400" dirty="0">
              <a:ln w="0"/>
              <a:solidFill>
                <a:srgbClr val="0070C0"/>
              </a:solidFill>
              <a:effectLst>
                <a:outerShdw blurRad="38100" dist="19050" dir="2700000" algn="tl" rotWithShape="0">
                  <a:schemeClr val="dk1">
                    <a:alpha val="40000"/>
                  </a:schemeClr>
                </a:outerShdw>
              </a:effectLst>
            </a:endParaRPr>
          </a:p>
          <a:p>
            <a:r>
              <a:rPr lang="en-US" sz="2400" b="0" cap="none" spc="0" dirty="0">
                <a:ln w="0"/>
                <a:solidFill>
                  <a:srgbClr val="0070C0"/>
                </a:solidFill>
                <a:effectLst>
                  <a:outerShdw blurRad="38100" dist="19050" dir="2700000" algn="tl" rotWithShape="0">
                    <a:schemeClr val="dk1">
                      <a:alpha val="40000"/>
                    </a:schemeClr>
                  </a:outerShdw>
                </a:effectLst>
              </a:rPr>
              <a:t>         W      </a:t>
            </a:r>
            <a:r>
              <a:rPr lang="en-US" sz="2000" b="0" cap="none" spc="0" dirty="0">
                <a:ln w="0"/>
                <a:solidFill>
                  <a:srgbClr val="FF0000"/>
                </a:solidFill>
                <a:effectLst>
                  <a:outerShdw blurRad="38100" dist="19050" dir="2700000" algn="tl" rotWithShape="0">
                    <a:schemeClr val="dk1">
                      <a:alpha val="40000"/>
                    </a:schemeClr>
                  </a:outerShdw>
                </a:effectLst>
              </a:rPr>
              <a:t>m</a:t>
            </a:r>
            <a:endParaRPr lang="en-US" sz="2400" b="0" cap="none" spc="0" dirty="0">
              <a:ln w="0"/>
              <a:solidFill>
                <a:srgbClr val="FF0000"/>
              </a:solidFill>
              <a:effectLst>
                <a:outerShdw blurRad="38100" dist="19050" dir="2700000" algn="tl" rotWithShape="0">
                  <a:schemeClr val="dk1">
                    <a:alpha val="40000"/>
                  </a:schemeClr>
                </a:outerShdw>
              </a:effectLst>
            </a:endParaRPr>
          </a:p>
          <a:p>
            <a:endParaRPr lang="en-US" sz="2400" dirty="0">
              <a:ln w="0"/>
              <a:solidFill>
                <a:srgbClr val="0070C0"/>
              </a:solidFill>
              <a:effectLst>
                <a:outerShdw blurRad="38100" dist="19050" dir="2700000" algn="tl" rotWithShape="0">
                  <a:schemeClr val="dk1">
                    <a:alpha val="40000"/>
                  </a:schemeClr>
                </a:outerShdw>
              </a:effectLst>
            </a:endParaRPr>
          </a:p>
          <a:p>
            <a:r>
              <a:rPr lang="en-US" sz="2400" dirty="0">
                <a:ln w="0"/>
                <a:solidFill>
                  <a:srgbClr val="0070C0"/>
                </a:solidFill>
                <a:effectLst>
                  <a:outerShdw blurRad="38100" dist="19050" dir="2700000" algn="tl" rotWithShape="0">
                    <a:schemeClr val="dk1">
                      <a:alpha val="40000"/>
                    </a:schemeClr>
                  </a:outerShdw>
                </a:effectLst>
              </a:rPr>
              <a:t>M</a:t>
            </a:r>
          </a:p>
          <a:p>
            <a:endParaRPr lang="en-US" sz="1400" b="0" cap="none" spc="0" dirty="0">
              <a:ln w="0"/>
              <a:solidFill>
                <a:srgbClr val="0070C0"/>
              </a:solidFill>
              <a:effectLst>
                <a:outerShdw blurRad="38100" dist="19050" dir="2700000" algn="tl" rotWithShape="0">
                  <a:schemeClr val="dk1">
                    <a:alpha val="40000"/>
                  </a:schemeClr>
                </a:outerShdw>
              </a:effectLst>
            </a:endParaRPr>
          </a:p>
          <a:p>
            <a:r>
              <a:rPr lang="en-US" sz="2400" dirty="0">
                <a:ln w="0"/>
                <a:solidFill>
                  <a:srgbClr val="0070C0"/>
                </a:solidFill>
                <a:effectLst>
                  <a:outerShdw blurRad="38100" dist="19050" dir="2700000" algn="tl" rotWithShape="0">
                    <a:schemeClr val="dk1">
                      <a:alpha val="40000"/>
                    </a:schemeClr>
                  </a:outerShdw>
                </a:effectLst>
              </a:rPr>
              <a:t>M</a:t>
            </a:r>
          </a:p>
          <a:p>
            <a:endParaRPr lang="en-US" b="0" cap="none" spc="0" dirty="0">
              <a:ln w="0"/>
              <a:solidFill>
                <a:srgbClr val="0070C0"/>
              </a:solidFill>
              <a:effectLst>
                <a:outerShdw blurRad="38100" dist="19050" dir="2700000" algn="tl" rotWithShape="0">
                  <a:schemeClr val="dk1">
                    <a:alpha val="40000"/>
                  </a:schemeClr>
                </a:outerShdw>
              </a:effectLst>
            </a:endParaRPr>
          </a:p>
          <a:p>
            <a:r>
              <a:rPr lang="en-US" sz="2400" dirty="0">
                <a:ln w="0"/>
                <a:solidFill>
                  <a:srgbClr val="0070C0"/>
                </a:solidFill>
                <a:effectLst>
                  <a:outerShdw blurRad="38100" dist="19050" dir="2700000" algn="tl" rotWithShape="0">
                    <a:schemeClr val="dk1">
                      <a:alpha val="40000"/>
                    </a:schemeClr>
                  </a:outerShdw>
                </a:effectLst>
              </a:rPr>
              <a:t>         w       </a:t>
            </a:r>
            <a:r>
              <a:rPr lang="en-US" sz="2400" dirty="0">
                <a:ln w="0"/>
                <a:solidFill>
                  <a:srgbClr val="FF0000"/>
                </a:solidFill>
                <a:effectLst>
                  <a:outerShdw blurRad="38100" dist="19050" dir="2700000" algn="tl" rotWithShape="0">
                    <a:schemeClr val="dk1">
                      <a:alpha val="40000"/>
                    </a:schemeClr>
                  </a:outerShdw>
                </a:effectLst>
              </a:rPr>
              <a:t>M</a:t>
            </a:r>
          </a:p>
          <a:p>
            <a:endParaRPr lang="en-US" sz="2400" b="0" cap="none" spc="0" dirty="0">
              <a:ln w="0"/>
              <a:solidFill>
                <a:srgbClr val="0070C0"/>
              </a:solidFill>
              <a:effectLst>
                <a:outerShdw blurRad="38100" dist="19050" dir="2700000" algn="tl" rotWithShape="0">
                  <a:schemeClr val="dk1">
                    <a:alpha val="40000"/>
                  </a:schemeClr>
                </a:outerShdw>
              </a:effectLst>
            </a:endParaRPr>
          </a:p>
          <a:p>
            <a:r>
              <a:rPr lang="en-US" sz="2400" dirty="0">
                <a:ln w="0"/>
                <a:solidFill>
                  <a:srgbClr val="0070C0"/>
                </a:solidFill>
                <a:effectLst>
                  <a:outerShdw blurRad="38100" dist="19050" dir="2700000" algn="tl" rotWithShape="0">
                    <a:schemeClr val="dk1">
                      <a:alpha val="40000"/>
                    </a:schemeClr>
                  </a:outerShdw>
                </a:effectLst>
              </a:rPr>
              <a:t>                  </a:t>
            </a:r>
            <a:r>
              <a:rPr lang="en-US" sz="2400" dirty="0">
                <a:ln w="0"/>
                <a:solidFill>
                  <a:srgbClr val="FF0000"/>
                </a:solidFill>
                <a:effectLst>
                  <a:outerShdw blurRad="38100" dist="19050" dir="2700000" algn="tl" rotWithShape="0">
                    <a:schemeClr val="dk1">
                      <a:alpha val="40000"/>
                    </a:schemeClr>
                  </a:outerShdw>
                </a:effectLst>
              </a:rPr>
              <a:t>W</a:t>
            </a:r>
          </a:p>
          <a:p>
            <a:endParaRPr lang="en-US" b="0" cap="none" spc="0" dirty="0">
              <a:ln w="0"/>
              <a:solidFill>
                <a:srgbClr val="0070C0"/>
              </a:solidFill>
              <a:effectLst>
                <a:outerShdw blurRad="38100" dist="19050" dir="2700000" algn="tl" rotWithShape="0">
                  <a:schemeClr val="dk1">
                    <a:alpha val="40000"/>
                  </a:schemeClr>
                </a:outerShdw>
              </a:effectLst>
            </a:endParaRPr>
          </a:p>
          <a:p>
            <a:endParaRPr lang="en-US" sz="1200" dirty="0">
              <a:ln w="0"/>
              <a:solidFill>
                <a:srgbClr val="0070C0"/>
              </a:solidFill>
              <a:effectLst>
                <a:outerShdw blurRad="38100" dist="19050" dir="2700000" algn="tl" rotWithShape="0">
                  <a:schemeClr val="dk1">
                    <a:alpha val="40000"/>
                  </a:schemeClr>
                </a:outerShdw>
              </a:effectLst>
            </a:endParaRPr>
          </a:p>
          <a:p>
            <a:r>
              <a:rPr lang="en-US" sz="2400" b="0" cap="none" spc="0" dirty="0">
                <a:ln w="0"/>
                <a:solidFill>
                  <a:srgbClr val="0070C0"/>
                </a:solidFill>
                <a:effectLst>
                  <a:outerShdw blurRad="38100" dist="19050" dir="2700000" algn="tl" rotWithShape="0">
                    <a:schemeClr val="dk1">
                      <a:alpha val="40000"/>
                    </a:schemeClr>
                  </a:outerShdw>
                </a:effectLst>
              </a:rPr>
              <a:t>          w      </a:t>
            </a:r>
            <a:r>
              <a:rPr lang="en-US" sz="2400" b="0" cap="none" spc="0" dirty="0" err="1">
                <a:ln w="0"/>
                <a:solidFill>
                  <a:srgbClr val="FF0000"/>
                </a:solidFill>
                <a:effectLst>
                  <a:outerShdw blurRad="38100" dist="19050" dir="2700000" algn="tl" rotWithShape="0">
                    <a:schemeClr val="dk1">
                      <a:alpha val="40000"/>
                    </a:schemeClr>
                  </a:outerShdw>
                </a:effectLst>
              </a:rPr>
              <a:t>w</a:t>
            </a:r>
            <a:endParaRPr lang="en-US" sz="2400" b="0" cap="none" spc="0" dirty="0">
              <a:ln w="0"/>
              <a:solidFill>
                <a:srgbClr val="FF0000"/>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D5767BF4-0DB3-D823-12AC-36927F7D619D}"/>
              </a:ext>
            </a:extLst>
          </p:cNvPr>
          <p:cNvSpPr/>
          <p:nvPr/>
        </p:nvSpPr>
        <p:spPr>
          <a:xfrm>
            <a:off x="224055" y="1993145"/>
            <a:ext cx="3326493" cy="2677656"/>
          </a:xfrm>
          <a:prstGeom prst="rect">
            <a:avLst/>
          </a:prstGeom>
          <a:noFill/>
        </p:spPr>
        <p:txBody>
          <a:bodyPr wrap="square" lIns="91440" tIns="45720" rIns="91440" bIns="45720">
            <a:spAutoFit/>
          </a:bodyPr>
          <a:lstStyle/>
          <a:p>
            <a:r>
              <a:rPr lang="en-US" sz="2800" b="1" dirty="0">
                <a:ln w="0"/>
                <a:solidFill>
                  <a:schemeClr val="accent1"/>
                </a:solidFill>
                <a:effectLst>
                  <a:outerShdw blurRad="38100" dist="25400" dir="5400000" algn="ctr" rotWithShape="0">
                    <a:srgbClr val="6E747A">
                      <a:alpha val="43000"/>
                    </a:srgbClr>
                  </a:outerShdw>
                </a:effectLst>
              </a:rPr>
              <a:t>John is a in the 4</a:t>
            </a:r>
            <a:r>
              <a:rPr lang="en-US" sz="2800" b="1" baseline="30000" dirty="0">
                <a:ln w="0"/>
                <a:solidFill>
                  <a:schemeClr val="accent1"/>
                </a:solidFill>
                <a:effectLst>
                  <a:outerShdw blurRad="38100" dist="25400" dir="5400000" algn="ctr" rotWithShape="0">
                    <a:srgbClr val="6E747A">
                      <a:alpha val="43000"/>
                    </a:srgbClr>
                  </a:outerShdw>
                </a:effectLst>
              </a:rPr>
              <a:t>th</a:t>
            </a:r>
            <a:r>
              <a:rPr lang="en-US" sz="2800" b="1" dirty="0">
                <a:ln w="0"/>
                <a:solidFill>
                  <a:schemeClr val="accent1"/>
                </a:solidFill>
                <a:effectLst>
                  <a:outerShdw blurRad="38100" dist="25400" dir="5400000" algn="ctr" rotWithShape="0">
                    <a:srgbClr val="6E747A">
                      <a:alpha val="43000"/>
                    </a:srgbClr>
                  </a:outerShdw>
                </a:effectLst>
              </a:rPr>
              <a:t> grade working at the 2</a:t>
            </a:r>
            <a:r>
              <a:rPr lang="en-US" sz="2800" b="1" baseline="30000" dirty="0">
                <a:ln w="0"/>
                <a:solidFill>
                  <a:schemeClr val="accent1"/>
                </a:solidFill>
                <a:effectLst>
                  <a:outerShdw blurRad="38100" dist="25400" dir="5400000" algn="ctr" rotWithShape="0">
                    <a:srgbClr val="6E747A">
                      <a:alpha val="43000"/>
                    </a:srgbClr>
                  </a:outerShdw>
                </a:effectLst>
              </a:rPr>
              <a:t>nd</a:t>
            </a:r>
            <a:r>
              <a:rPr lang="en-US" sz="2800" b="1" dirty="0">
                <a:ln w="0"/>
                <a:solidFill>
                  <a:schemeClr val="accent1"/>
                </a:solidFill>
                <a:effectLst>
                  <a:outerShdw blurRad="38100" dist="25400" dir="5400000" algn="ctr" rotWithShape="0">
                    <a:srgbClr val="6E747A">
                      <a:alpha val="43000"/>
                    </a:srgbClr>
                  </a:outerShdw>
                </a:effectLst>
              </a:rPr>
              <a:t> Grade Level in Science but in the 1</a:t>
            </a:r>
            <a:r>
              <a:rPr lang="en-US" sz="2800" b="1" baseline="30000" dirty="0">
                <a:ln w="0"/>
                <a:solidFill>
                  <a:schemeClr val="accent1"/>
                </a:solidFill>
                <a:effectLst>
                  <a:outerShdw blurRad="38100" dist="25400" dir="5400000" algn="ctr" rotWithShape="0">
                    <a:srgbClr val="6E747A">
                      <a:alpha val="43000"/>
                    </a:srgbClr>
                  </a:outerShdw>
                </a:effectLst>
              </a:rPr>
              <a:t>st</a:t>
            </a:r>
            <a:r>
              <a:rPr lang="en-US" sz="2800" b="1" dirty="0">
                <a:ln w="0"/>
                <a:solidFill>
                  <a:schemeClr val="accent1"/>
                </a:solidFill>
                <a:effectLst>
                  <a:outerShdw blurRad="38100" dist="25400" dir="5400000" algn="ctr" rotWithShape="0">
                    <a:srgbClr val="6E747A">
                      <a:alpha val="43000"/>
                    </a:srgbClr>
                  </a:outerShdw>
                </a:effectLst>
              </a:rPr>
              <a:t> grade level in Reading and Math</a:t>
            </a:r>
            <a:endParaRPr lang="en-US" sz="2800" b="1" cap="none" spc="0" dirty="0">
              <a:ln w="0"/>
              <a:solidFill>
                <a:schemeClr val="accent1"/>
              </a:solidFill>
              <a:effectLst>
                <a:outerShdw blurRad="38100" dist="25400" dir="5400000" algn="ctr" rotWithShape="0">
                  <a:srgbClr val="6E747A">
                    <a:alpha val="43000"/>
                  </a:srgbClr>
                </a:outerShdw>
              </a:effectLst>
            </a:endParaRPr>
          </a:p>
        </p:txBody>
      </p:sp>
      <p:sp>
        <p:nvSpPr>
          <p:cNvPr id="15" name="Rectangle 14">
            <a:extLst>
              <a:ext uri="{FF2B5EF4-FFF2-40B4-BE49-F238E27FC236}">
                <a16:creationId xmlns:a16="http://schemas.microsoft.com/office/drawing/2014/main" id="{5D4AB141-CCFD-9857-0B5F-7EB47E2D7BE2}"/>
              </a:ext>
            </a:extLst>
          </p:cNvPr>
          <p:cNvSpPr/>
          <p:nvPr/>
        </p:nvSpPr>
        <p:spPr>
          <a:xfrm rot="21008377">
            <a:off x="-977542" y="263872"/>
            <a:ext cx="5962389" cy="13024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1BF1E02-071D-B1BB-67A7-5DDB40B8E377}"/>
              </a:ext>
            </a:extLst>
          </p:cNvPr>
          <p:cNvSpPr>
            <a:spLocks noGrp="1"/>
          </p:cNvSpPr>
          <p:nvPr>
            <p:ph type="title"/>
          </p:nvPr>
        </p:nvSpPr>
        <p:spPr>
          <a:xfrm rot="21180000">
            <a:off x="-601198" y="252315"/>
            <a:ext cx="5209703" cy="1325563"/>
          </a:xfrm>
        </p:spPr>
        <p:txBody>
          <a:bodyPr/>
          <a:lstStyle/>
          <a:p>
            <a:pPr algn="ctr"/>
            <a:r>
              <a:rPr lang="en-US" dirty="0"/>
              <a:t>Student</a:t>
            </a:r>
            <a:br>
              <a:rPr lang="en-US" dirty="0"/>
            </a:br>
            <a:r>
              <a:rPr lang="en-US" dirty="0"/>
              <a:t>Report Booklet</a:t>
            </a:r>
          </a:p>
        </p:txBody>
      </p:sp>
      <p:sp>
        <p:nvSpPr>
          <p:cNvPr id="2" name="Oval 1">
            <a:extLst>
              <a:ext uri="{FF2B5EF4-FFF2-40B4-BE49-F238E27FC236}">
                <a16:creationId xmlns:a16="http://schemas.microsoft.com/office/drawing/2014/main" id="{39DE68A8-D761-698A-839E-AE888444311E}"/>
              </a:ext>
            </a:extLst>
          </p:cNvPr>
          <p:cNvSpPr/>
          <p:nvPr/>
        </p:nvSpPr>
        <p:spPr>
          <a:xfrm>
            <a:off x="5514976" y="5734050"/>
            <a:ext cx="7410450" cy="112394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0553787"/>
      </p:ext>
    </p:extLst>
  </p:cSld>
  <p:clrMapOvr>
    <a:masterClrMapping/>
  </p:clrMapOvr>
</p:sld>
</file>

<file path=ppt/theme/theme1.xml><?xml version="1.0" encoding="utf-8"?>
<a:theme xmlns:a="http://schemas.openxmlformats.org/drawingml/2006/main" name="Office Them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931380_Elementary school presentation_AAS_v4" id="{A1DE4719-C921-4876-B2FB-6B9A65FA4A71}" vid="{085AC972-F1A4-4B51-A582-8C15E7A469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F6C8FF-3D90-457B-9108-406F928CD7CB}">
  <ds:schemaRefs>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http://purl.org/dc/dcmitype/"/>
    <ds:schemaRef ds:uri="http://schemas.microsoft.com/office/2006/documentManagement/types"/>
    <ds:schemaRef ds:uri="http://purl.org/dc/terms/"/>
    <ds:schemaRef ds:uri="16c05727-aa75-4e4a-9b5f-8a80a1165891"/>
    <ds:schemaRef ds:uri="71af3243-3dd4-4a8d-8c0d-dd76da1f02a5"/>
    <ds:schemaRef ds:uri="http://www.w3.org/XML/1998/namespace"/>
  </ds:schemaRefs>
</ds:datastoreItem>
</file>

<file path=customXml/itemProps2.xml><?xml version="1.0" encoding="utf-8"?>
<ds:datastoreItem xmlns:ds="http://schemas.openxmlformats.org/officeDocument/2006/customXml" ds:itemID="{554E2D03-4971-40C6-9798-67DD10EB96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5EE5440-5A1F-438E-9118-BE5E33F972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Elementary school presentation</Template>
  <TotalTime>2984</TotalTime>
  <Words>1450</Words>
  <Application>Microsoft Office PowerPoint</Application>
  <PresentationFormat>Widescreen</PresentationFormat>
  <Paragraphs>183</Paragraphs>
  <Slides>14</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Aharoni</vt:lpstr>
      <vt:lpstr>Arial</vt:lpstr>
      <vt:lpstr>Brush Script MT</vt:lpstr>
      <vt:lpstr>Calibri</vt:lpstr>
      <vt:lpstr>Comic Sans MS</vt:lpstr>
      <vt:lpstr>Franklin Gothic Book</vt:lpstr>
      <vt:lpstr>Office Theme</vt:lpstr>
      <vt:lpstr>Hands-on Minds-on  Teaching  with SpEd Helper Aligned</vt:lpstr>
      <vt:lpstr>You should know!</vt:lpstr>
      <vt:lpstr>Hands-on Minds-on</vt:lpstr>
      <vt:lpstr>Chanting!</vt:lpstr>
      <vt:lpstr>PowerPoint Presentation</vt:lpstr>
      <vt:lpstr>TEKS for All</vt:lpstr>
      <vt:lpstr>Help for  Drowning Teachers</vt:lpstr>
      <vt:lpstr>SpEd Helper Aligned</vt:lpstr>
      <vt:lpstr>Student Report Booklet</vt:lpstr>
      <vt:lpstr>The Alignment </vt:lpstr>
      <vt:lpstr>  The Lesson Plan</vt:lpstr>
      <vt:lpstr>Teaching the Lesson</vt:lpstr>
      <vt:lpstr>Hands-on Minds-on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Cindy Lovelace</dc:creator>
  <cp:lastModifiedBy>Cindy Lovelace</cp:lastModifiedBy>
  <cp:revision>17</cp:revision>
  <cp:lastPrinted>2022-07-16T18:25:51Z</cp:lastPrinted>
  <dcterms:created xsi:type="dcterms:W3CDTF">2021-07-22T02:16:41Z</dcterms:created>
  <dcterms:modified xsi:type="dcterms:W3CDTF">2022-08-09T23:11:14Z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